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42"/>
  </p:notesMasterIdLst>
  <p:sldIdLst>
    <p:sldId id="379" r:id="rId2"/>
    <p:sldId id="435" r:id="rId3"/>
    <p:sldId id="336" r:id="rId4"/>
    <p:sldId id="408" r:id="rId5"/>
    <p:sldId id="409" r:id="rId6"/>
    <p:sldId id="406" r:id="rId7"/>
    <p:sldId id="405" r:id="rId8"/>
    <p:sldId id="411" r:id="rId9"/>
    <p:sldId id="428" r:id="rId10"/>
    <p:sldId id="394" r:id="rId11"/>
    <p:sldId id="386" r:id="rId12"/>
    <p:sldId id="387" r:id="rId13"/>
    <p:sldId id="382" r:id="rId14"/>
    <p:sldId id="383" r:id="rId15"/>
    <p:sldId id="384" r:id="rId16"/>
    <p:sldId id="390" r:id="rId17"/>
    <p:sldId id="385" r:id="rId18"/>
    <p:sldId id="391" r:id="rId19"/>
    <p:sldId id="392" r:id="rId20"/>
    <p:sldId id="395" r:id="rId21"/>
    <p:sldId id="396" r:id="rId22"/>
    <p:sldId id="398" r:id="rId23"/>
    <p:sldId id="401" r:id="rId24"/>
    <p:sldId id="397" r:id="rId25"/>
    <p:sldId id="400" r:id="rId26"/>
    <p:sldId id="429" r:id="rId27"/>
    <p:sldId id="399" r:id="rId28"/>
    <p:sldId id="430" r:id="rId29"/>
    <p:sldId id="402" r:id="rId30"/>
    <p:sldId id="404" r:id="rId31"/>
    <p:sldId id="431" r:id="rId32"/>
    <p:sldId id="438" r:id="rId33"/>
    <p:sldId id="426" r:id="rId34"/>
    <p:sldId id="407" r:id="rId35"/>
    <p:sldId id="425" r:id="rId36"/>
    <p:sldId id="412" r:id="rId37"/>
    <p:sldId id="413" r:id="rId38"/>
    <p:sldId id="414" r:id="rId39"/>
    <p:sldId id="415" r:id="rId40"/>
    <p:sldId id="437"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858"/>
    <p:restoredTop sz="97727"/>
  </p:normalViewPr>
  <p:slideViewPr>
    <p:cSldViewPr snapToGrid="0" snapToObjects="1">
      <p:cViewPr varScale="1">
        <p:scale>
          <a:sx n="115" d="100"/>
          <a:sy n="115" d="100"/>
        </p:scale>
        <p:origin x="920" y="20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0.tiff>
</file>

<file path=ppt/media/image11.jpeg>
</file>

<file path=ppt/media/image12.jpeg>
</file>

<file path=ppt/media/image12.png>
</file>

<file path=ppt/media/image13.jpeg>
</file>

<file path=ppt/media/image14.png>
</file>

<file path=ppt/media/image15.png>
</file>

<file path=ppt/media/image16.png>
</file>

<file path=ppt/media/image160.png>
</file>

<file path=ppt/media/image17.png>
</file>

<file path=ppt/media/image18.png>
</file>

<file path=ppt/media/image19.tiff>
</file>

<file path=ppt/media/image2.jpg>
</file>

<file path=ppt/media/image20.png>
</file>

<file path=ppt/media/image21.tiff>
</file>

<file path=ppt/media/image22.tiff>
</file>

<file path=ppt/media/image23.tiff>
</file>

<file path=ppt/media/image24.tiff>
</file>

<file path=ppt/media/image26.png>
</file>

<file path=ppt/media/image27.jpeg>
</file>

<file path=ppt/media/image28.png>
</file>

<file path=ppt/media/image29.png>
</file>

<file path=ppt/media/image3.png>
</file>

<file path=ppt/media/image30.tiff>
</file>

<file path=ppt/media/image31.jpeg>
</file>

<file path=ppt/media/image4.png>
</file>

<file path=ppt/media/image5.tiff>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F4C4908-2A04-9943-9FD7-65929F5D9E3B}" type="datetimeFigureOut">
              <a:rPr lang="en-US" smtClean="0"/>
              <a:t>4/27/18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75A5107-B47F-A942-A7B4-FB0CAFAD1557}" type="slidenum">
              <a:rPr lang="en-US" smtClean="0"/>
              <a:t>‹#›</a:t>
            </a:fld>
            <a:endParaRPr lang="en-US"/>
          </a:p>
        </p:txBody>
      </p:sp>
    </p:spTree>
    <p:extLst>
      <p:ext uri="{BB962C8B-B14F-4D97-AF65-F5344CB8AC3E}">
        <p14:creationId xmlns:p14="http://schemas.microsoft.com/office/powerpoint/2010/main" val="14654859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5A5107-B47F-A942-A7B4-FB0CAFAD1557}" type="slidenum">
              <a:rPr lang="en-US" smtClean="0"/>
              <a:t>1</a:t>
            </a:fld>
            <a:endParaRPr lang="en-US"/>
          </a:p>
        </p:txBody>
      </p:sp>
    </p:spTree>
    <p:extLst>
      <p:ext uri="{BB962C8B-B14F-4D97-AF65-F5344CB8AC3E}">
        <p14:creationId xmlns:p14="http://schemas.microsoft.com/office/powerpoint/2010/main" val="2527565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5A5107-B47F-A942-A7B4-FB0CAFAD1557}" type="slidenum">
              <a:rPr lang="en-US" smtClean="0"/>
              <a:t>9</a:t>
            </a:fld>
            <a:endParaRPr lang="en-US"/>
          </a:p>
        </p:txBody>
      </p:sp>
    </p:spTree>
    <p:extLst>
      <p:ext uri="{BB962C8B-B14F-4D97-AF65-F5344CB8AC3E}">
        <p14:creationId xmlns:p14="http://schemas.microsoft.com/office/powerpoint/2010/main" val="15255759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b="1" kern="1200" dirty="0">
                <a:solidFill>
                  <a:schemeClr val="tx1"/>
                </a:solidFill>
                <a:effectLst/>
                <a:latin typeface="+mn-lt"/>
                <a:ea typeface="+mn-ea"/>
                <a:cs typeface="+mn-cs"/>
              </a:rPr>
              <a:t>Figure 6.The cost time of computing genomic prediction in three</a:t>
            </a:r>
            <a:r>
              <a:rPr lang="en-US" altLang="zh-CN" sz="1200" b="1" kern="1200" baseline="0" dirty="0">
                <a:solidFill>
                  <a:schemeClr val="tx1"/>
                </a:solidFill>
                <a:effectLst/>
                <a:latin typeface="+mn-lt"/>
                <a:ea typeface="+mn-ea"/>
                <a:cs typeface="+mn-cs"/>
              </a:rPr>
              <a:t> method</a:t>
            </a:r>
            <a:r>
              <a:rPr lang="en-US" altLang="zh-CN" sz="1200" b="1" kern="1200" dirty="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Bayesion method (green) cost most time than other methods, and gBLUP (blue) is the least. The cost time of scBLUP (orange) computing genomic prediction depend on the number of individuals of population (compression) and the number</a:t>
            </a:r>
            <a:r>
              <a:rPr lang="en-US" altLang="zh-CN" sz="1200" kern="1200" baseline="0" dirty="0">
                <a:solidFill>
                  <a:schemeClr val="tx1"/>
                </a:solidFill>
                <a:effectLst/>
                <a:latin typeface="+mn-lt"/>
                <a:ea typeface="+mn-ea"/>
                <a:cs typeface="+mn-cs"/>
              </a:rPr>
              <a:t> of markers (SUPER)</a:t>
            </a:r>
            <a:r>
              <a:rPr lang="en-US" altLang="zh-CN" sz="1200" kern="1200" dirty="0">
                <a:solidFill>
                  <a:schemeClr val="tx1"/>
                </a:solidFill>
                <a:effectLst/>
                <a:latin typeface="+mn-lt"/>
                <a:ea typeface="+mn-ea"/>
                <a:cs typeface="+mn-cs"/>
              </a:rPr>
              <a:t>. The computing time is calculated by CPU computing time.</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889B226F-8E5F-4D41-9BB2-18245FD05AF8}" type="slidenum">
              <a:rPr lang="en-US" smtClean="0"/>
              <a:t>32</a:t>
            </a:fld>
            <a:endParaRPr lang="en-US" dirty="0"/>
          </a:p>
        </p:txBody>
      </p:sp>
    </p:spTree>
    <p:extLst>
      <p:ext uri="{BB962C8B-B14F-4D97-AF65-F5344CB8AC3E}">
        <p14:creationId xmlns:p14="http://schemas.microsoft.com/office/powerpoint/2010/main" val="38064381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30E2307-1E40-4E12-8716-25BFDA8E7013}" type="datetime1">
              <a:rPr lang="en-US" smtClean="0"/>
              <a:pPr/>
              <a:t>4/27/18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5CFCF5A-EA79-452C-A52C-1A2668C2E7DF}" type="datetime1">
              <a:rPr lang="en-US" smtClean="0"/>
              <a:pPr/>
              <a:t>4/27/18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2E5C4C28-BD4B-4892-9A2D-6E19BD753A9A}" type="datetime1">
              <a:rPr lang="en-US" smtClean="0"/>
              <a:pPr/>
              <a:t>4/27/18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1FD9D02-426E-46C9-9EE9-0DE1EF8B2838}" type="datetime1">
              <a:rPr lang="en-US" smtClean="0"/>
              <a:pPr/>
              <a:t>4/27/18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
        <p:nvSpPr>
          <p:cNvPr id="7" name="Title 6"/>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B8AEBBE-F8B2-42CF-9895-E86A608384EB}" type="datetime1">
              <a:rPr lang="en-US" smtClean="0"/>
              <a:pPr/>
              <a:t>4/27/18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Date Placeholder 4"/>
          <p:cNvSpPr>
            <a:spLocks noGrp="1"/>
          </p:cNvSpPr>
          <p:nvPr>
            <p:ph type="dt" sz="half" idx="10"/>
          </p:nvPr>
        </p:nvSpPr>
        <p:spPr/>
        <p:txBody>
          <a:bodyPr/>
          <a:lstStyle/>
          <a:p>
            <a:fld id="{E1FAA6B6-10E5-4810-BC9F-DA72D8452E73}" type="datetime1">
              <a:rPr lang="en-US" smtClean="0"/>
              <a:pPr/>
              <a:t>4/27/18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
        <p:nvSpPr>
          <p:cNvPr id="9" name="Content Placeholder 8"/>
          <p:cNvSpPr>
            <a:spLocks noGrp="1"/>
          </p:cNvSpPr>
          <p:nvPr>
            <p:ph sz="quarter" idx="13"/>
          </p:nvPr>
        </p:nvSpPr>
        <p:spPr>
          <a:xfrm>
            <a:off x="676655" y="2679192"/>
            <a:ext cx="3822192" cy="3447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4645152" y="2679192"/>
            <a:ext cx="3822192" cy="3447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D18D072-EF12-4AA2-BD71-ABC68B06D0E2}" type="datetime1">
              <a:rPr lang="en-US" smtClean="0"/>
              <a:pPr/>
              <a:t>4/27/18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8CDBF60-6CC3-4B74-A60D-3486985E4346}" type="datetime1">
              <a:rPr lang="en-US" smtClean="0"/>
              <a:pPr/>
              <a:t>4/27/18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22714818-984F-4759-BF72-A33BDC1963BD}" type="datetime1">
              <a:rPr lang="en-US" smtClean="0"/>
              <a:pPr/>
              <a:t>4/27/18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9EA7E191-5F94-4FC1-B823-BD7CABF7FA06}" type="datetime1">
              <a:rPr lang="en-US" smtClean="0"/>
              <a:pPr/>
              <a:t>4/27/18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8856D55-EFBE-4F9B-8A5F-09D42CA22A9B}" type="datetime1">
              <a:rPr lang="en-US" smtClean="0"/>
              <a:pPr/>
              <a:t>4/27/18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9D1D110F-3F4E-48D9-B8AA-5D0E825AFDBA}" type="datetime1">
              <a:rPr lang="en-US" smtClean="0"/>
              <a:pPr/>
              <a:t>4/27/18</a:t>
            </a:fld>
            <a:endParaRPr lang="en-US"/>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US" dirty="0"/>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687D7A59-36E2-48B9-B146-C1E59501F63F}" type="slidenum">
              <a:rPr lang="en-US" smtClean="0"/>
              <a:pPr/>
              <a:t>‹#›</a:t>
            </a:fld>
            <a:endParaRPr lang="en-US"/>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sldNum="0" hdr="0" ftr="0" dt="0"/>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6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tiff"/><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tiff"/></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tiff"/></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0.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SG.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2"/>
          <p:cNvSpPr>
            <a:spLocks noGrp="1"/>
          </p:cNvSpPr>
          <p:nvPr>
            <p:ph type="title"/>
          </p:nvPr>
        </p:nvSpPr>
        <p:spPr>
          <a:xfrm>
            <a:off x="109744" y="2791299"/>
            <a:ext cx="8857883" cy="1072859"/>
          </a:xfrm>
        </p:spPr>
        <p:txBody>
          <a:bodyPr>
            <a:normAutofit/>
          </a:bodyPr>
          <a:lstStyle/>
          <a:p>
            <a:r>
              <a:rPr lang="en-US" sz="3800" b="1" dirty="0">
                <a:solidFill>
                  <a:schemeClr val="bg2">
                    <a:lumMod val="75000"/>
                  </a:schemeClr>
                </a:solidFill>
              </a:rPr>
              <a:t>Statistical Genomics</a:t>
            </a:r>
            <a:endParaRPr lang="en-US" sz="3800" b="1" dirty="0">
              <a:solidFill>
                <a:schemeClr val="accent2"/>
              </a:solidFill>
            </a:endParaRPr>
          </a:p>
        </p:txBody>
      </p:sp>
      <p:pic>
        <p:nvPicPr>
          <p:cNvPr id="4" name="Picture 7" descr="Washington_State_Cougars.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59886" y="5316238"/>
            <a:ext cx="1433513" cy="14335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Subtitle 2"/>
          <p:cNvSpPr txBox="1">
            <a:spLocks/>
          </p:cNvSpPr>
          <p:nvPr/>
        </p:nvSpPr>
        <p:spPr>
          <a:xfrm>
            <a:off x="1512699" y="4249255"/>
            <a:ext cx="6400800" cy="1066984"/>
          </a:xfrm>
          <a:prstGeom prst="rect">
            <a:avLst/>
          </a:prstGeom>
        </p:spPr>
        <p:txBody>
          <a:bodyPr vert="horz" lIns="91440" tIns="45720" rIns="91440" bIns="45720" rtlCol="0">
            <a:noAutofit/>
          </a:bodyPr>
          <a:lst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a:lstStyle>
          <a:p>
            <a:pPr marL="0" indent="0" algn="ctr">
              <a:buNone/>
            </a:pPr>
            <a:r>
              <a:rPr lang="en-US" sz="2800" dirty="0"/>
              <a:t>Zhiwu Zhang</a:t>
            </a:r>
          </a:p>
          <a:p>
            <a:pPr marL="0" indent="0" algn="ctr">
              <a:buNone/>
            </a:pPr>
            <a:r>
              <a:rPr lang="en-US" sz="2800" dirty="0"/>
              <a:t>Washington State University</a:t>
            </a:r>
          </a:p>
        </p:txBody>
      </p:sp>
      <p:sp>
        <p:nvSpPr>
          <p:cNvPr id="8" name="Title 2"/>
          <p:cNvSpPr txBox="1">
            <a:spLocks/>
          </p:cNvSpPr>
          <p:nvPr/>
        </p:nvSpPr>
        <p:spPr bwMode="auto">
          <a:xfrm>
            <a:off x="894721" y="3597458"/>
            <a:ext cx="7487279" cy="533400"/>
          </a:xfrm>
          <a:prstGeom prst="rect">
            <a:avLst/>
          </a:prstGeom>
          <a:noFill/>
          <a:ln w="9525">
            <a:noFill/>
            <a:miter lim="800000"/>
            <a:headEnd/>
            <a:tailEnd/>
          </a:ln>
        </p:spPr>
        <p:txBody>
          <a:bodyPr vert="horz" wrap="square" lIns="0" tIns="45720" rIns="0" bIns="0" numCol="1" anchor="b" anchorCtr="0" compatLnSpc="1">
            <a:prstTxWarp prst="textNoShape">
              <a:avLst/>
            </a:prstTxWarp>
          </a:bodyPr>
          <a:lstStyle>
            <a:lvl1pPr algn="l" rtl="0" eaLnBrk="0" fontAlgn="base" hangingPunct="0">
              <a:spcBef>
                <a:spcPct val="0"/>
              </a:spcBef>
              <a:spcAft>
                <a:spcPct val="0"/>
              </a:spcAft>
              <a:defRPr sz="5000" kern="1200">
                <a:solidFill>
                  <a:schemeClr val="tx2"/>
                </a:solidFill>
                <a:latin typeface="+mj-lt"/>
                <a:ea typeface="+mj-ea"/>
                <a:cs typeface="+mj-cs"/>
              </a:defRPr>
            </a:lvl1pPr>
            <a:lvl2pPr algn="l" rtl="0" eaLnBrk="0" fontAlgn="base" hangingPunct="0">
              <a:spcBef>
                <a:spcPct val="0"/>
              </a:spcBef>
              <a:spcAft>
                <a:spcPct val="0"/>
              </a:spcAft>
              <a:defRPr sz="5000">
                <a:solidFill>
                  <a:schemeClr val="tx2"/>
                </a:solidFill>
                <a:latin typeface="Calibri" pitchFamily="34" charset="0"/>
              </a:defRPr>
            </a:lvl2pPr>
            <a:lvl3pPr algn="l" rtl="0" eaLnBrk="0" fontAlgn="base" hangingPunct="0">
              <a:spcBef>
                <a:spcPct val="0"/>
              </a:spcBef>
              <a:spcAft>
                <a:spcPct val="0"/>
              </a:spcAft>
              <a:defRPr sz="5000">
                <a:solidFill>
                  <a:schemeClr val="tx2"/>
                </a:solidFill>
                <a:latin typeface="Calibri" pitchFamily="34" charset="0"/>
              </a:defRPr>
            </a:lvl3pPr>
            <a:lvl4pPr algn="l" rtl="0" eaLnBrk="0" fontAlgn="base" hangingPunct="0">
              <a:spcBef>
                <a:spcPct val="0"/>
              </a:spcBef>
              <a:spcAft>
                <a:spcPct val="0"/>
              </a:spcAft>
              <a:defRPr sz="5000">
                <a:solidFill>
                  <a:schemeClr val="tx2"/>
                </a:solidFill>
                <a:latin typeface="Calibri" pitchFamily="34" charset="0"/>
              </a:defRPr>
            </a:lvl4pPr>
            <a:lvl5pPr algn="l" rtl="0" eaLnBrk="0" fontAlgn="base" hangingPunct="0">
              <a:spcBef>
                <a:spcPct val="0"/>
              </a:spcBef>
              <a:spcAft>
                <a:spcPct val="0"/>
              </a:spcAft>
              <a:defRPr sz="5000">
                <a:solidFill>
                  <a:schemeClr val="tx2"/>
                </a:solidFill>
                <a:latin typeface="Calibri" pitchFamily="34" charset="0"/>
              </a:defRPr>
            </a:lvl5pPr>
            <a:lvl6pPr marL="457200" algn="l" rtl="0" fontAlgn="base">
              <a:spcBef>
                <a:spcPct val="0"/>
              </a:spcBef>
              <a:spcAft>
                <a:spcPct val="0"/>
              </a:spcAft>
              <a:defRPr sz="5000">
                <a:solidFill>
                  <a:schemeClr val="tx2"/>
                </a:solidFill>
                <a:latin typeface="Calibri" pitchFamily="34" charset="0"/>
              </a:defRPr>
            </a:lvl6pPr>
            <a:lvl7pPr marL="914400" algn="l" rtl="0" fontAlgn="base">
              <a:spcBef>
                <a:spcPct val="0"/>
              </a:spcBef>
              <a:spcAft>
                <a:spcPct val="0"/>
              </a:spcAft>
              <a:defRPr sz="5000">
                <a:solidFill>
                  <a:schemeClr val="tx2"/>
                </a:solidFill>
                <a:latin typeface="Calibri" pitchFamily="34" charset="0"/>
              </a:defRPr>
            </a:lvl7pPr>
            <a:lvl8pPr marL="1371600" algn="l" rtl="0" fontAlgn="base">
              <a:spcBef>
                <a:spcPct val="0"/>
              </a:spcBef>
              <a:spcAft>
                <a:spcPct val="0"/>
              </a:spcAft>
              <a:defRPr sz="5000">
                <a:solidFill>
                  <a:schemeClr val="tx2"/>
                </a:solidFill>
                <a:latin typeface="Calibri" pitchFamily="34" charset="0"/>
              </a:defRPr>
            </a:lvl8pPr>
            <a:lvl9pPr marL="1828800" algn="l" rtl="0" fontAlgn="base">
              <a:spcBef>
                <a:spcPct val="0"/>
              </a:spcBef>
              <a:spcAft>
                <a:spcPct val="0"/>
              </a:spcAft>
              <a:defRPr sz="5000">
                <a:solidFill>
                  <a:schemeClr val="tx2"/>
                </a:solidFill>
                <a:latin typeface="Calibri" pitchFamily="34" charset="0"/>
              </a:defRPr>
            </a:lvl9pPr>
          </a:lstStyle>
          <a:p>
            <a:pPr algn="ctr"/>
            <a:r>
              <a:rPr lang="en-US" sz="2800" b="1" dirty="0">
                <a:solidFill>
                  <a:schemeClr val="bg2">
                    <a:lumMod val="50000"/>
                  </a:schemeClr>
                </a:solidFill>
              </a:rPr>
              <a:t>Lecture 30: Machine Learning</a:t>
            </a:r>
          </a:p>
        </p:txBody>
      </p:sp>
    </p:spTree>
    <p:extLst>
      <p:ext uri="{BB962C8B-B14F-4D97-AF65-F5344CB8AC3E}">
        <p14:creationId xmlns:p14="http://schemas.microsoft.com/office/powerpoint/2010/main" val="19480670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252728"/>
          </a:xfrm>
        </p:spPr>
        <p:txBody>
          <a:bodyPr/>
          <a:lstStyle/>
          <a:p>
            <a:r>
              <a:rPr lang="en-US" dirty="0">
                <a:solidFill>
                  <a:schemeClr val="accent2"/>
                </a:solidFill>
              </a:rPr>
              <a:t>Kernels and Machine Learning</a:t>
            </a:r>
          </a:p>
        </p:txBody>
      </p:sp>
      <p:sp>
        <p:nvSpPr>
          <p:cNvPr id="2" name="Rectangle 1"/>
          <p:cNvSpPr/>
          <p:nvPr/>
        </p:nvSpPr>
        <p:spPr>
          <a:xfrm>
            <a:off x="457200" y="1252728"/>
            <a:ext cx="8046720" cy="923330"/>
          </a:xfrm>
          <a:prstGeom prst="rect">
            <a:avLst/>
          </a:prstGeom>
        </p:spPr>
        <p:txBody>
          <a:bodyPr wrap="square">
            <a:spAutoFit/>
          </a:bodyPr>
          <a:lstStyle/>
          <a:p>
            <a:r>
              <a:rPr lang="en-US" dirty="0">
                <a:latin typeface=""/>
              </a:rPr>
              <a:t>"Kernel method in machine learning: Replacing the inner product in the original (genotype) data with an inner product </a:t>
            </a:r>
            <a:r>
              <a:rPr lang="en-US" dirty="0">
                <a:solidFill>
                  <a:srgbClr val="FF0000"/>
                </a:solidFill>
                <a:latin typeface=""/>
              </a:rPr>
              <a:t>in a more complex features</a:t>
            </a:r>
            <a:r>
              <a:rPr lang="en-US" dirty="0">
                <a:latin typeface=""/>
              </a:rPr>
              <a:t>". </a:t>
            </a:r>
          </a:p>
          <a:p>
            <a:r>
              <a:rPr lang="en-US" dirty="0">
                <a:latin typeface=""/>
              </a:rPr>
              <a:t>Jeff </a:t>
            </a:r>
            <a:r>
              <a:rPr lang="en-US" dirty="0" err="1">
                <a:latin typeface=""/>
              </a:rPr>
              <a:t>Endelman</a:t>
            </a:r>
            <a:r>
              <a:rPr lang="en-US" dirty="0">
                <a:latin typeface=""/>
              </a:rPr>
              <a:t> (The Plant Genome, 2011)</a:t>
            </a:r>
            <a:endParaRPr lang="en-US" dirty="0"/>
          </a:p>
        </p:txBody>
      </p:sp>
      <p:sp>
        <p:nvSpPr>
          <p:cNvPr id="24" name="Rectangle 23"/>
          <p:cNvSpPr/>
          <p:nvPr/>
        </p:nvSpPr>
        <p:spPr>
          <a:xfrm>
            <a:off x="707136" y="2408260"/>
            <a:ext cx="8046720" cy="369332"/>
          </a:xfrm>
          <a:prstGeom prst="rect">
            <a:avLst/>
          </a:prstGeom>
        </p:spPr>
        <p:txBody>
          <a:bodyPr wrap="square">
            <a:spAutoFit/>
          </a:bodyPr>
          <a:lstStyle/>
          <a:p>
            <a:pPr algn="ctr"/>
            <a:r>
              <a:rPr lang="en-US" dirty="0">
                <a:latin typeface=""/>
              </a:rPr>
              <a:t>Divide population into reference and inference</a:t>
            </a:r>
            <a:endParaRPr lang="en-US" dirty="0"/>
          </a:p>
        </p:txBody>
      </p:sp>
      <p:sp>
        <p:nvSpPr>
          <p:cNvPr id="25" name="Rectangle 24"/>
          <p:cNvSpPr/>
          <p:nvPr/>
        </p:nvSpPr>
        <p:spPr>
          <a:xfrm>
            <a:off x="774192" y="3379926"/>
            <a:ext cx="7912608" cy="369332"/>
          </a:xfrm>
          <a:prstGeom prst="rect">
            <a:avLst/>
          </a:prstGeom>
        </p:spPr>
        <p:txBody>
          <a:bodyPr wrap="square">
            <a:spAutoFit/>
          </a:bodyPr>
          <a:lstStyle/>
          <a:p>
            <a:pPr algn="ctr"/>
            <a:r>
              <a:rPr lang="en-US" dirty="0">
                <a:latin typeface=""/>
              </a:rPr>
              <a:t>Exam  all Kernels</a:t>
            </a:r>
            <a:endParaRPr lang="en-US" dirty="0"/>
          </a:p>
        </p:txBody>
      </p:sp>
      <p:sp>
        <p:nvSpPr>
          <p:cNvPr id="26" name="Rectangle 25"/>
          <p:cNvSpPr/>
          <p:nvPr/>
        </p:nvSpPr>
        <p:spPr>
          <a:xfrm>
            <a:off x="816864" y="4351592"/>
            <a:ext cx="8046720" cy="369332"/>
          </a:xfrm>
          <a:prstGeom prst="rect">
            <a:avLst/>
          </a:prstGeom>
        </p:spPr>
        <p:txBody>
          <a:bodyPr wrap="square">
            <a:spAutoFit/>
          </a:bodyPr>
          <a:lstStyle/>
          <a:p>
            <a:pPr algn="ctr"/>
            <a:r>
              <a:rPr lang="en-US" dirty="0">
                <a:latin typeface=""/>
              </a:rPr>
              <a:t>Find the one gives the maximum accuracy in inference</a:t>
            </a:r>
            <a:endParaRPr lang="en-US" dirty="0"/>
          </a:p>
        </p:txBody>
      </p:sp>
      <p:cxnSp>
        <p:nvCxnSpPr>
          <p:cNvPr id="27" name="Straight Arrow Connector 26"/>
          <p:cNvCxnSpPr>
            <a:stCxn id="24" idx="2"/>
          </p:cNvCxnSpPr>
          <p:nvPr/>
        </p:nvCxnSpPr>
        <p:spPr>
          <a:xfrm flipH="1">
            <a:off x="4724400" y="2777592"/>
            <a:ext cx="6096" cy="553998"/>
          </a:xfrm>
          <a:prstGeom prst="straightConnector1">
            <a:avLst/>
          </a:prstGeom>
          <a:ln w="38100">
            <a:solidFill>
              <a:srgbClr val="92D050"/>
            </a:solidFill>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a:off x="4724400" y="3749258"/>
            <a:ext cx="6096" cy="553998"/>
          </a:xfrm>
          <a:prstGeom prst="straightConnector1">
            <a:avLst/>
          </a:prstGeom>
          <a:ln w="38100">
            <a:solidFill>
              <a:srgbClr val="92D050"/>
            </a:solidFill>
            <a:tailEnd type="arrow"/>
          </a:ln>
        </p:spPr>
        <p:style>
          <a:lnRef idx="1">
            <a:schemeClr val="accent1"/>
          </a:lnRef>
          <a:fillRef idx="0">
            <a:schemeClr val="accent1"/>
          </a:fillRef>
          <a:effectRef idx="0">
            <a:schemeClr val="accent1"/>
          </a:effectRef>
          <a:fontRef idx="minor">
            <a:schemeClr val="tx1"/>
          </a:fontRef>
        </p:style>
      </p:cxnSp>
      <p:pic>
        <p:nvPicPr>
          <p:cNvPr id="32" name="Picture 31"/>
          <p:cNvPicPr>
            <a:picLocks noChangeAspect="1"/>
          </p:cNvPicPr>
          <p:nvPr/>
        </p:nvPicPr>
        <p:blipFill>
          <a:blip r:embed="rId2"/>
          <a:stretch>
            <a:fillRect/>
          </a:stretch>
        </p:blipFill>
        <p:spPr>
          <a:xfrm>
            <a:off x="3557752" y="4938690"/>
            <a:ext cx="2333296" cy="18288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3389" y="2769032"/>
            <a:ext cx="3228098" cy="1558392"/>
          </a:xfrm>
          <a:prstGeom prst="rect">
            <a:avLst/>
          </a:prstGeom>
        </p:spPr>
      </p:pic>
    </p:spTree>
    <p:extLst>
      <p:ext uri="{BB962C8B-B14F-4D97-AF65-F5344CB8AC3E}">
        <p14:creationId xmlns:p14="http://schemas.microsoft.com/office/powerpoint/2010/main" val="2073307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rrBLUP</a:t>
            </a:r>
            <a:r>
              <a:rPr lang="en-US" dirty="0"/>
              <a:t> vs. </a:t>
            </a:r>
            <a:r>
              <a:rPr lang="en-US" dirty="0" err="1"/>
              <a:t>gBLUP</a:t>
            </a:r>
            <a:endParaRPr lang="en-US" dirty="0"/>
          </a:p>
        </p:txBody>
      </p:sp>
      <p:sp>
        <p:nvSpPr>
          <p:cNvPr id="3" name="TextBox 2"/>
          <p:cNvSpPr txBox="1"/>
          <p:nvPr/>
        </p:nvSpPr>
        <p:spPr>
          <a:xfrm>
            <a:off x="1536700" y="3618271"/>
            <a:ext cx="6769100" cy="707886"/>
          </a:xfrm>
          <a:prstGeom prst="rect">
            <a:avLst/>
          </a:prstGeom>
          <a:noFill/>
        </p:spPr>
        <p:txBody>
          <a:bodyPr wrap="square" rtlCol="0">
            <a:spAutoFit/>
          </a:bodyPr>
          <a:lstStyle/>
          <a:p>
            <a:r>
              <a:rPr lang="en-US" sz="4000" dirty="0"/>
              <a:t>y=</a:t>
            </a:r>
            <a:r>
              <a:rPr lang="en-US" sz="4000" dirty="0">
                <a:solidFill>
                  <a:srgbClr val="FF0000"/>
                </a:solidFill>
              </a:rPr>
              <a:t>x</a:t>
            </a:r>
            <a:r>
              <a:rPr lang="en-US" sz="4000" baseline="-25000" dirty="0">
                <a:solidFill>
                  <a:srgbClr val="FF0000"/>
                </a:solidFill>
              </a:rPr>
              <a:t>1</a:t>
            </a:r>
            <a:r>
              <a:rPr lang="en-US" sz="4000" dirty="0">
                <a:solidFill>
                  <a:srgbClr val="0000FF"/>
                </a:solidFill>
              </a:rPr>
              <a:t>b</a:t>
            </a:r>
            <a:r>
              <a:rPr lang="en-US" sz="4000" baseline="-25000" dirty="0">
                <a:solidFill>
                  <a:srgbClr val="0000FF"/>
                </a:solidFill>
              </a:rPr>
              <a:t>1</a:t>
            </a:r>
            <a:r>
              <a:rPr lang="en-US" sz="4000" dirty="0"/>
              <a:t> + </a:t>
            </a:r>
            <a:r>
              <a:rPr lang="en-US" sz="4000" dirty="0">
                <a:solidFill>
                  <a:srgbClr val="FF0000"/>
                </a:solidFill>
              </a:rPr>
              <a:t>x</a:t>
            </a:r>
            <a:r>
              <a:rPr lang="en-US" sz="4000" baseline="-25000" dirty="0">
                <a:solidFill>
                  <a:srgbClr val="FF0000"/>
                </a:solidFill>
              </a:rPr>
              <a:t>2</a:t>
            </a:r>
            <a:r>
              <a:rPr lang="en-US" sz="4000" dirty="0">
                <a:solidFill>
                  <a:srgbClr val="0000FF"/>
                </a:solidFill>
              </a:rPr>
              <a:t>b</a:t>
            </a:r>
            <a:r>
              <a:rPr lang="en-US" sz="4000" baseline="-25000" dirty="0">
                <a:solidFill>
                  <a:srgbClr val="0000FF"/>
                </a:solidFill>
              </a:rPr>
              <a:t>2</a:t>
            </a:r>
            <a:r>
              <a:rPr lang="en-US" sz="4000" dirty="0"/>
              <a:t> + … + </a:t>
            </a:r>
            <a:r>
              <a:rPr lang="en-US" sz="4000" dirty="0" err="1">
                <a:solidFill>
                  <a:srgbClr val="FF0000"/>
                </a:solidFill>
              </a:rPr>
              <a:t>x</a:t>
            </a:r>
            <a:r>
              <a:rPr lang="en-US" sz="4000" baseline="-25000" dirty="0" err="1">
                <a:solidFill>
                  <a:srgbClr val="FF0000"/>
                </a:solidFill>
              </a:rPr>
              <a:t>p</a:t>
            </a:r>
            <a:r>
              <a:rPr lang="en-US" sz="4000" dirty="0" err="1">
                <a:solidFill>
                  <a:srgbClr val="0000FF"/>
                </a:solidFill>
              </a:rPr>
              <a:t>b</a:t>
            </a:r>
            <a:r>
              <a:rPr lang="en-US" sz="4000" baseline="-25000" dirty="0" err="1">
                <a:solidFill>
                  <a:srgbClr val="0000FF"/>
                </a:solidFill>
              </a:rPr>
              <a:t>p</a:t>
            </a:r>
            <a:r>
              <a:rPr lang="en-US" sz="4000" dirty="0"/>
              <a:t> + e</a:t>
            </a:r>
          </a:p>
        </p:txBody>
      </p:sp>
      <p:sp>
        <p:nvSpPr>
          <p:cNvPr id="7" name="Rectangle 6"/>
          <p:cNvSpPr/>
          <p:nvPr/>
        </p:nvSpPr>
        <p:spPr>
          <a:xfrm>
            <a:off x="3049917" y="6081643"/>
            <a:ext cx="1532866"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FF0000"/>
                </a:solidFill>
              </a:rPr>
              <a:t>    ~N(0, </a:t>
            </a:r>
          </a:p>
        </p:txBody>
      </p:sp>
      <p:cxnSp>
        <p:nvCxnSpPr>
          <p:cNvPr id="6" name="Straight Arrow Connector 5"/>
          <p:cNvCxnSpPr/>
          <p:nvPr/>
        </p:nvCxnSpPr>
        <p:spPr>
          <a:xfrm flipH="1">
            <a:off x="4826000" y="4478557"/>
            <a:ext cx="847066" cy="160308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3759200" y="4478557"/>
            <a:ext cx="1066800" cy="160308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2336800" y="4478557"/>
            <a:ext cx="2489200" cy="160308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2876715" y="2144643"/>
            <a:ext cx="2882569"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solidFill>
                  <a:srgbClr val="0000FF"/>
                </a:solidFill>
              </a:rPr>
              <a:t>b~N</a:t>
            </a:r>
            <a:r>
              <a:rPr lang="en-US" sz="3200" dirty="0">
                <a:solidFill>
                  <a:srgbClr val="0000FF"/>
                </a:solidFill>
              </a:rPr>
              <a:t>(0, K σ</a:t>
            </a:r>
            <a:r>
              <a:rPr lang="en-US" sz="3200" baseline="-25000" dirty="0">
                <a:solidFill>
                  <a:srgbClr val="0000FF"/>
                </a:solidFill>
              </a:rPr>
              <a:t>r</a:t>
            </a:r>
            <a:r>
              <a:rPr lang="en-US" sz="3200" baseline="30000" dirty="0">
                <a:solidFill>
                  <a:srgbClr val="0000FF"/>
                </a:solidFill>
              </a:rPr>
              <a:t>2</a:t>
            </a:r>
            <a:r>
              <a:rPr lang="en-US" sz="3200" dirty="0">
                <a:solidFill>
                  <a:srgbClr val="0000FF"/>
                </a:solidFill>
              </a:rPr>
              <a:t>)</a:t>
            </a:r>
          </a:p>
        </p:txBody>
      </p:sp>
      <p:cxnSp>
        <p:nvCxnSpPr>
          <p:cNvPr id="16" name="Straight Arrow Connector 15"/>
          <p:cNvCxnSpPr>
            <a:endCxn id="15" idx="2"/>
          </p:cNvCxnSpPr>
          <p:nvPr/>
        </p:nvCxnSpPr>
        <p:spPr>
          <a:xfrm flipV="1">
            <a:off x="2715118" y="2601843"/>
            <a:ext cx="1602882" cy="1016428"/>
          </a:xfrm>
          <a:prstGeom prst="straightConnector1">
            <a:avLst/>
          </a:prstGeom>
          <a:ln w="38100">
            <a:solidFill>
              <a:srgbClr val="0000FF"/>
            </a:solidFill>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endCxn id="15" idx="2"/>
          </p:cNvCxnSpPr>
          <p:nvPr/>
        </p:nvCxnSpPr>
        <p:spPr>
          <a:xfrm flipV="1">
            <a:off x="3972418" y="2601843"/>
            <a:ext cx="345582" cy="1016428"/>
          </a:xfrm>
          <a:prstGeom prst="straightConnector1">
            <a:avLst/>
          </a:prstGeom>
          <a:ln w="38100">
            <a:solidFill>
              <a:srgbClr val="0000FF"/>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15" idx="2"/>
          </p:cNvCxnSpPr>
          <p:nvPr/>
        </p:nvCxnSpPr>
        <p:spPr>
          <a:xfrm flipH="1" flipV="1">
            <a:off x="4318000" y="2601843"/>
            <a:ext cx="1927720" cy="1016428"/>
          </a:xfrm>
          <a:prstGeom prst="straightConnector1">
            <a:avLst/>
          </a:prstGeom>
          <a:ln w="38100">
            <a:solidFill>
              <a:srgbClr val="0000FF"/>
            </a:solidFill>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2044700" y="4364257"/>
            <a:ext cx="4635500" cy="1"/>
          </a:xfrm>
          <a:prstGeom prst="line">
            <a:avLst/>
          </a:prstGeom>
          <a:ln w="38100" cmpd="sng">
            <a:solidFill>
              <a:srgbClr val="008000"/>
            </a:solidFill>
            <a:prstDash val="solid"/>
            <a:tailEnd type="none"/>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endCxn id="33" idx="0"/>
          </p:cNvCxnSpPr>
          <p:nvPr/>
        </p:nvCxnSpPr>
        <p:spPr>
          <a:xfrm flipH="1">
            <a:off x="3278517" y="4478557"/>
            <a:ext cx="1039483" cy="1652231"/>
          </a:xfrm>
          <a:prstGeom prst="straightConnector1">
            <a:avLst/>
          </a:prstGeom>
          <a:ln w="38100">
            <a:solidFill>
              <a:srgbClr val="008000"/>
            </a:solidFill>
            <a:tailEnd type="arrow"/>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2924834" y="6130788"/>
            <a:ext cx="707366"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FF0000"/>
                </a:solidFill>
              </a:rPr>
              <a:t>U</a:t>
            </a:r>
          </a:p>
        </p:txBody>
      </p:sp>
      <p:sp>
        <p:nvSpPr>
          <p:cNvPr id="35" name="Rectangle 34"/>
          <p:cNvSpPr/>
          <p:nvPr/>
        </p:nvSpPr>
        <p:spPr>
          <a:xfrm>
            <a:off x="4499634" y="6130788"/>
            <a:ext cx="652732"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FF0000"/>
                </a:solidFill>
              </a:rPr>
              <a:t>K</a:t>
            </a:r>
          </a:p>
        </p:txBody>
      </p:sp>
      <p:sp>
        <p:nvSpPr>
          <p:cNvPr id="36" name="Rectangle 35"/>
          <p:cNvSpPr/>
          <p:nvPr/>
        </p:nvSpPr>
        <p:spPr>
          <a:xfrm>
            <a:off x="4826000" y="6081643"/>
            <a:ext cx="1050266"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FF0000"/>
                </a:solidFill>
              </a:rPr>
              <a:t>σ</a:t>
            </a:r>
            <a:r>
              <a:rPr lang="en-US" sz="3200" baseline="-25000" dirty="0">
                <a:solidFill>
                  <a:srgbClr val="FF0000"/>
                </a:solidFill>
              </a:rPr>
              <a:t>a</a:t>
            </a:r>
            <a:r>
              <a:rPr lang="en-US" sz="3200" baseline="30000" dirty="0">
                <a:solidFill>
                  <a:srgbClr val="FF0000"/>
                </a:solidFill>
              </a:rPr>
              <a:t>2</a:t>
            </a:r>
            <a:r>
              <a:rPr lang="en-US" sz="3200" dirty="0">
                <a:solidFill>
                  <a:srgbClr val="FF0000"/>
                </a:solidFill>
              </a:rPr>
              <a:t>)</a:t>
            </a:r>
          </a:p>
        </p:txBody>
      </p:sp>
      <p:sp>
        <p:nvSpPr>
          <p:cNvPr id="21" name="Rectangle 20"/>
          <p:cNvSpPr/>
          <p:nvPr/>
        </p:nvSpPr>
        <p:spPr>
          <a:xfrm>
            <a:off x="231107" y="2144643"/>
            <a:ext cx="1709873"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solidFill>
                  <a:schemeClr val="tx1"/>
                </a:solidFill>
              </a:rPr>
              <a:t>rrBLUP</a:t>
            </a:r>
            <a:endParaRPr lang="en-US" sz="3200" dirty="0">
              <a:solidFill>
                <a:schemeClr val="tx1"/>
              </a:solidFill>
            </a:endParaRPr>
          </a:p>
        </p:txBody>
      </p:sp>
      <p:sp>
        <p:nvSpPr>
          <p:cNvPr id="22" name="Rectangle 21"/>
          <p:cNvSpPr/>
          <p:nvPr/>
        </p:nvSpPr>
        <p:spPr>
          <a:xfrm>
            <a:off x="457200" y="6077796"/>
            <a:ext cx="1611998"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solidFill>
                  <a:schemeClr val="tx1"/>
                </a:solidFill>
              </a:rPr>
              <a:t>gBLUP</a:t>
            </a:r>
            <a:endParaRPr lang="en-US" sz="3200" dirty="0">
              <a:solidFill>
                <a:schemeClr val="tx1"/>
              </a:solidFill>
            </a:endParaRPr>
          </a:p>
        </p:txBody>
      </p:sp>
    </p:spTree>
    <p:extLst>
      <p:ext uri="{BB962C8B-B14F-4D97-AF65-F5344CB8AC3E}">
        <p14:creationId xmlns:p14="http://schemas.microsoft.com/office/powerpoint/2010/main" val="2025338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 grpId="0"/>
      <p:bldP spid="33" grpId="0"/>
      <p:bldP spid="35" grpId="0"/>
      <p:bldP spid="36" grpId="0"/>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504908" y="1952442"/>
            <a:ext cx="8229600" cy="1299642"/>
          </a:xfrm>
        </p:spPr>
        <p:txBody>
          <a:bodyPr>
            <a:noAutofit/>
          </a:bodyPr>
          <a:lstStyle/>
          <a:p>
            <a:r>
              <a:rPr lang="en-US" sz="9600" dirty="0">
                <a:solidFill>
                  <a:schemeClr val="accent2"/>
                </a:solidFill>
              </a:rPr>
              <a:t>u=</a:t>
            </a:r>
            <a:r>
              <a:rPr lang="en-US" sz="9600" dirty="0" err="1">
                <a:solidFill>
                  <a:schemeClr val="accent2"/>
                </a:solidFill>
              </a:rPr>
              <a:t>Ms</a:t>
            </a:r>
            <a:endParaRPr lang="en-US" sz="9600" baseline="30000" dirty="0">
              <a:solidFill>
                <a:schemeClr val="accent2"/>
              </a:solidFill>
            </a:endParaRPr>
          </a:p>
        </p:txBody>
      </p:sp>
      <mc:AlternateContent xmlns:mc="http://schemas.openxmlformats.org/markup-compatibility/2006" xmlns:a14="http://schemas.microsoft.com/office/drawing/2010/main">
        <mc:Choice Requires="a14">
          <p:sp>
            <p:nvSpPr>
              <p:cNvPr id="3" name="Title 1"/>
              <p:cNvSpPr txBox="1">
                <a:spLocks/>
              </p:cNvSpPr>
              <p:nvPr/>
            </p:nvSpPr>
            <p:spPr>
              <a:xfrm>
                <a:off x="504908" y="3456564"/>
                <a:ext cx="8229600" cy="85304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600">
                    <a:solidFill>
                      <a:schemeClr val="accent2"/>
                    </a:solidFill>
                  </a:rPr>
                  <a:t>if </a:t>
                </a:r>
                <a:r>
                  <a:rPr lang="en-US" sz="5600" dirty="0">
                    <a:solidFill>
                      <a:schemeClr val="accent2"/>
                    </a:solidFill>
                  </a:rPr>
                  <a:t>A=MM</a:t>
                </a:r>
                <a14:m>
                  <m:oMath xmlns:m="http://schemas.openxmlformats.org/officeDocument/2006/math">
                    <m:r>
                      <a:rPr lang="en-US" sz="5600" i="1">
                        <a:solidFill>
                          <a:schemeClr val="accent2"/>
                        </a:solidFill>
                        <a:latin typeface="Cambria Math" charset="0"/>
                      </a:rPr>
                      <m:t>′</m:t>
                    </m:r>
                  </m:oMath>
                </a14:m>
                <a:endParaRPr lang="en-US" sz="5600" baseline="30000" dirty="0">
                  <a:solidFill>
                    <a:schemeClr val="accent2"/>
                  </a:solidFill>
                </a:endParaRPr>
              </a:p>
            </p:txBody>
          </p:sp>
        </mc:Choice>
        <mc:Fallback xmlns="">
          <p:sp>
            <p:nvSpPr>
              <p:cNvPr id="3" name="Title 1"/>
              <p:cNvSpPr txBox="1">
                <a:spLocks noRot="1" noChangeAspect="1" noMove="1" noResize="1" noEditPoints="1" noAdjustHandles="1" noChangeArrowheads="1" noChangeShapeType="1" noTextEdit="1"/>
              </p:cNvSpPr>
              <p:nvPr/>
            </p:nvSpPr>
            <p:spPr>
              <a:xfrm>
                <a:off x="504908" y="3456564"/>
                <a:ext cx="8229600" cy="853044"/>
              </a:xfrm>
              <a:prstGeom prst="rect">
                <a:avLst/>
              </a:prstGeom>
              <a:blipFill rotWithShape="0">
                <a:blip r:embed="rId2"/>
                <a:stretch>
                  <a:fillRect t="-24286" b="-51429"/>
                </a:stretch>
              </a:blipFill>
            </p:spPr>
            <p:txBody>
              <a:bodyPr/>
              <a:lstStyle/>
              <a:p>
                <a:r>
                  <a:rPr lang="en-US">
                    <a:noFill/>
                  </a:rPr>
                  <a:t> </a:t>
                </a:r>
              </a:p>
            </p:txBody>
          </p:sp>
        </mc:Fallback>
      </mc:AlternateContent>
      <p:sp>
        <p:nvSpPr>
          <p:cNvPr id="4" name="Content Placeholder 1"/>
          <p:cNvSpPr txBox="1">
            <a:spLocks/>
          </p:cNvSpPr>
          <p:nvPr/>
        </p:nvSpPr>
        <p:spPr>
          <a:xfrm>
            <a:off x="0" y="4398380"/>
            <a:ext cx="9143999" cy="538224"/>
          </a:xfrm>
          <a:prstGeom prst="rect">
            <a:avLst/>
          </a:prstGeom>
        </p:spPr>
        <p:txBody>
          <a:bodyPr/>
          <a:lst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a:lstStyle>
          <a:p>
            <a:pPr marL="0" indent="0" algn="ctr">
              <a:buNone/>
            </a:pPr>
            <a:r>
              <a:rPr lang="en-US" sz="2800" dirty="0">
                <a:solidFill>
                  <a:srgbClr val="FF0000"/>
                </a:solidFill>
              </a:rPr>
              <a:t>Otherwise, what A should be? can it make a better u?</a:t>
            </a:r>
          </a:p>
        </p:txBody>
      </p:sp>
    </p:spTree>
    <p:extLst>
      <p:ext uri="{BB962C8B-B14F-4D97-AF65-F5344CB8AC3E}">
        <p14:creationId xmlns:p14="http://schemas.microsoft.com/office/powerpoint/2010/main" val="94090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accent2"/>
                </a:solidFill>
              </a:rPr>
              <a:t>BLUP of individuals</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r="11300"/>
          <a:stretch/>
        </p:blipFill>
        <p:spPr>
          <a:xfrm>
            <a:off x="7758" y="2542726"/>
            <a:ext cx="4055359" cy="3164014"/>
          </a:xfrm>
          <a:prstGeom prst="rect">
            <a:avLst/>
          </a:prstGeom>
        </p:spPr>
      </p:pic>
      <p:sp>
        <p:nvSpPr>
          <p:cNvPr id="6" name="Rectangle 5"/>
          <p:cNvSpPr/>
          <p:nvPr/>
        </p:nvSpPr>
        <p:spPr>
          <a:xfrm>
            <a:off x="499939" y="5753875"/>
            <a:ext cx="755433" cy="461665"/>
          </a:xfrm>
          <a:prstGeom prst="rect">
            <a:avLst/>
          </a:prstGeom>
        </p:spPr>
        <p:txBody>
          <a:bodyPr wrap="square">
            <a:spAutoFit/>
          </a:bodyPr>
          <a:lstStyle/>
          <a:p>
            <a:pPr algn="ctr"/>
            <a:r>
              <a:rPr lang="pt-BR" sz="2400" dirty="0" err="1">
                <a:latin typeface="Candara" charset="0"/>
              </a:rPr>
              <a:t>y</a:t>
            </a:r>
            <a:endParaRPr lang="pt-BR" sz="2400" dirty="0">
              <a:latin typeface="Candara" charset="0"/>
            </a:endParaRPr>
          </a:p>
        </p:txBody>
      </p:sp>
      <p:sp>
        <p:nvSpPr>
          <p:cNvPr id="7" name="Rectangle 6"/>
          <p:cNvSpPr/>
          <p:nvPr/>
        </p:nvSpPr>
        <p:spPr>
          <a:xfrm>
            <a:off x="1699657" y="5753874"/>
            <a:ext cx="755433" cy="461665"/>
          </a:xfrm>
          <a:prstGeom prst="rect">
            <a:avLst/>
          </a:prstGeom>
        </p:spPr>
        <p:txBody>
          <a:bodyPr wrap="square">
            <a:spAutoFit/>
          </a:bodyPr>
          <a:lstStyle/>
          <a:p>
            <a:pPr algn="ctr"/>
            <a:r>
              <a:rPr lang="pt-BR" sz="2400" dirty="0">
                <a:latin typeface="Candara" charset="0"/>
              </a:rPr>
              <a:t>1</a:t>
            </a:r>
          </a:p>
        </p:txBody>
      </p:sp>
      <p:sp>
        <p:nvSpPr>
          <p:cNvPr id="8" name="Rectangle 7"/>
          <p:cNvSpPr/>
          <p:nvPr/>
        </p:nvSpPr>
        <p:spPr>
          <a:xfrm>
            <a:off x="2951036" y="5753874"/>
            <a:ext cx="755433" cy="461665"/>
          </a:xfrm>
          <a:prstGeom prst="rect">
            <a:avLst/>
          </a:prstGeom>
        </p:spPr>
        <p:txBody>
          <a:bodyPr wrap="square">
            <a:spAutoFit/>
          </a:bodyPr>
          <a:lstStyle/>
          <a:p>
            <a:pPr algn="ctr"/>
            <a:r>
              <a:rPr lang="pt-BR" sz="2400" dirty="0">
                <a:latin typeface="Candara" charset="0"/>
              </a:rPr>
              <a:t>x1</a:t>
            </a:r>
          </a:p>
        </p:txBody>
      </p:sp>
      <p:sp>
        <p:nvSpPr>
          <p:cNvPr id="9" name="Rectangle 8"/>
          <p:cNvSpPr/>
          <p:nvPr/>
        </p:nvSpPr>
        <p:spPr>
          <a:xfrm>
            <a:off x="3928830" y="5753873"/>
            <a:ext cx="755433" cy="461665"/>
          </a:xfrm>
          <a:prstGeom prst="rect">
            <a:avLst/>
          </a:prstGeom>
        </p:spPr>
        <p:txBody>
          <a:bodyPr wrap="square">
            <a:spAutoFit/>
          </a:bodyPr>
          <a:lstStyle/>
          <a:p>
            <a:pPr algn="ctr"/>
            <a:r>
              <a:rPr lang="pt-BR" sz="2400" dirty="0">
                <a:latin typeface="Candara" charset="0"/>
              </a:rPr>
              <a:t>x2</a:t>
            </a:r>
          </a:p>
        </p:txBody>
      </p:sp>
      <p:sp>
        <p:nvSpPr>
          <p:cNvPr id="10" name="Rectangle 9"/>
          <p:cNvSpPr/>
          <p:nvPr/>
        </p:nvSpPr>
        <p:spPr>
          <a:xfrm>
            <a:off x="-107520" y="1663610"/>
            <a:ext cx="1823641" cy="461665"/>
          </a:xfrm>
          <a:prstGeom prst="rect">
            <a:avLst/>
          </a:prstGeom>
        </p:spPr>
        <p:txBody>
          <a:bodyPr wrap="square">
            <a:spAutoFit/>
          </a:bodyPr>
          <a:lstStyle/>
          <a:p>
            <a:pPr algn="r"/>
            <a:r>
              <a:rPr lang="pt-BR" sz="2400" dirty="0" err="1">
                <a:latin typeface="Candara" charset="0"/>
              </a:rPr>
              <a:t>observation</a:t>
            </a:r>
            <a:endParaRPr lang="pt-BR" sz="2400" dirty="0">
              <a:latin typeface="Candara" charset="0"/>
            </a:endParaRPr>
          </a:p>
        </p:txBody>
      </p:sp>
      <p:sp>
        <p:nvSpPr>
          <p:cNvPr id="11" name="Rectangle 10"/>
          <p:cNvSpPr/>
          <p:nvPr/>
        </p:nvSpPr>
        <p:spPr>
          <a:xfrm>
            <a:off x="1618614" y="1663611"/>
            <a:ext cx="1013740" cy="461665"/>
          </a:xfrm>
          <a:prstGeom prst="rect">
            <a:avLst/>
          </a:prstGeom>
        </p:spPr>
        <p:txBody>
          <a:bodyPr wrap="square">
            <a:spAutoFit/>
          </a:bodyPr>
          <a:lstStyle/>
          <a:p>
            <a:pPr algn="ctr"/>
            <a:r>
              <a:rPr lang="pt-BR" sz="2400">
                <a:latin typeface="Candara" charset="0"/>
              </a:rPr>
              <a:t>mean</a:t>
            </a:r>
            <a:endParaRPr lang="pt-BR" sz="2400" dirty="0">
              <a:latin typeface="Candara" charset="0"/>
            </a:endParaRPr>
          </a:p>
        </p:txBody>
      </p:sp>
      <p:sp>
        <p:nvSpPr>
          <p:cNvPr id="12" name="Rectangle 11"/>
          <p:cNvSpPr/>
          <p:nvPr/>
        </p:nvSpPr>
        <p:spPr>
          <a:xfrm>
            <a:off x="2900559" y="1663613"/>
            <a:ext cx="755433" cy="461665"/>
          </a:xfrm>
          <a:prstGeom prst="rect">
            <a:avLst/>
          </a:prstGeom>
        </p:spPr>
        <p:txBody>
          <a:bodyPr wrap="square">
            <a:spAutoFit/>
          </a:bodyPr>
          <a:lstStyle/>
          <a:p>
            <a:pPr algn="ctr"/>
            <a:r>
              <a:rPr lang="pt-BR" sz="2400" dirty="0">
                <a:latin typeface="Candara" charset="0"/>
              </a:rPr>
              <a:t>PC2</a:t>
            </a:r>
          </a:p>
        </p:txBody>
      </p:sp>
      <p:sp>
        <p:nvSpPr>
          <p:cNvPr id="14" name="Rectangle 13"/>
          <p:cNvSpPr/>
          <p:nvPr/>
        </p:nvSpPr>
        <p:spPr>
          <a:xfrm>
            <a:off x="1477296" y="5753876"/>
            <a:ext cx="755433" cy="461665"/>
          </a:xfrm>
          <a:prstGeom prst="rect">
            <a:avLst/>
          </a:prstGeom>
        </p:spPr>
        <p:txBody>
          <a:bodyPr wrap="square">
            <a:spAutoFit/>
          </a:bodyPr>
          <a:lstStyle/>
          <a:p>
            <a:pPr algn="ctr"/>
            <a:r>
              <a:rPr lang="pt-BR" sz="2400" dirty="0">
                <a:latin typeface="Candara" charset="0"/>
              </a:rPr>
              <a:t>[</a:t>
            </a:r>
          </a:p>
        </p:txBody>
      </p:sp>
      <p:sp>
        <p:nvSpPr>
          <p:cNvPr id="15" name="Rectangle 14"/>
          <p:cNvSpPr/>
          <p:nvPr/>
        </p:nvSpPr>
        <p:spPr>
          <a:xfrm>
            <a:off x="4233412" y="5753875"/>
            <a:ext cx="755433" cy="461665"/>
          </a:xfrm>
          <a:prstGeom prst="rect">
            <a:avLst/>
          </a:prstGeom>
        </p:spPr>
        <p:txBody>
          <a:bodyPr wrap="square">
            <a:spAutoFit/>
          </a:bodyPr>
          <a:lstStyle/>
          <a:p>
            <a:pPr algn="ctr"/>
            <a:r>
              <a:rPr lang="pt-BR" sz="2400" dirty="0">
                <a:latin typeface="Candara" charset="0"/>
              </a:rPr>
              <a:t>]</a:t>
            </a:r>
          </a:p>
        </p:txBody>
      </p:sp>
      <p:sp>
        <p:nvSpPr>
          <p:cNvPr id="16" name="Rectangle 15"/>
          <p:cNvSpPr/>
          <p:nvPr/>
        </p:nvSpPr>
        <p:spPr>
          <a:xfrm>
            <a:off x="4679630" y="5753872"/>
            <a:ext cx="755433" cy="461665"/>
          </a:xfrm>
          <a:prstGeom prst="rect">
            <a:avLst/>
          </a:prstGeom>
        </p:spPr>
        <p:txBody>
          <a:bodyPr wrap="square">
            <a:spAutoFit/>
          </a:bodyPr>
          <a:lstStyle/>
          <a:p>
            <a:pPr algn="ctr"/>
            <a:r>
              <a:rPr lang="pt-BR" sz="2400" dirty="0">
                <a:latin typeface="Candara" charset="0"/>
              </a:rPr>
              <a:t>=</a:t>
            </a:r>
            <a:r>
              <a:rPr lang="pt-BR" sz="2400" dirty="0" err="1">
                <a:latin typeface="Candara" charset="0"/>
              </a:rPr>
              <a:t>X</a:t>
            </a:r>
            <a:endParaRPr lang="pt-BR" sz="2400" dirty="0">
              <a:latin typeface="Candara" charset="0"/>
            </a:endParaRPr>
          </a:p>
        </p:txBody>
      </p:sp>
      <p:sp>
        <p:nvSpPr>
          <p:cNvPr id="19" name="Rectangle 18"/>
          <p:cNvSpPr/>
          <p:nvPr/>
        </p:nvSpPr>
        <p:spPr>
          <a:xfrm>
            <a:off x="1526593" y="2128391"/>
            <a:ext cx="1013740" cy="461665"/>
          </a:xfrm>
          <a:prstGeom prst="rect">
            <a:avLst/>
          </a:prstGeom>
        </p:spPr>
        <p:txBody>
          <a:bodyPr wrap="square">
            <a:spAutoFit/>
          </a:bodyPr>
          <a:lstStyle/>
          <a:p>
            <a:pPr algn="ctr"/>
            <a:r>
              <a:rPr lang="pt-BR" sz="2400" dirty="0">
                <a:latin typeface="Candara" charset="0"/>
              </a:rPr>
              <a:t>b0</a:t>
            </a:r>
          </a:p>
        </p:txBody>
      </p:sp>
      <p:sp>
        <p:nvSpPr>
          <p:cNvPr id="20" name="Rectangle 19"/>
          <p:cNvSpPr/>
          <p:nvPr/>
        </p:nvSpPr>
        <p:spPr>
          <a:xfrm>
            <a:off x="2900559" y="2098398"/>
            <a:ext cx="755433" cy="461665"/>
          </a:xfrm>
          <a:prstGeom prst="rect">
            <a:avLst/>
          </a:prstGeom>
        </p:spPr>
        <p:txBody>
          <a:bodyPr wrap="square">
            <a:spAutoFit/>
          </a:bodyPr>
          <a:lstStyle/>
          <a:p>
            <a:pPr algn="ctr"/>
            <a:r>
              <a:rPr lang="pt-BR" sz="2400" dirty="0">
                <a:latin typeface="Candara" charset="0"/>
              </a:rPr>
              <a:t>b1</a:t>
            </a:r>
          </a:p>
        </p:txBody>
      </p:sp>
      <p:sp>
        <p:nvSpPr>
          <p:cNvPr id="22" name="Rectangle 21"/>
          <p:cNvSpPr/>
          <p:nvPr/>
        </p:nvSpPr>
        <p:spPr>
          <a:xfrm>
            <a:off x="1340611" y="2077948"/>
            <a:ext cx="755433" cy="461665"/>
          </a:xfrm>
          <a:prstGeom prst="rect">
            <a:avLst/>
          </a:prstGeom>
        </p:spPr>
        <p:txBody>
          <a:bodyPr wrap="square">
            <a:spAutoFit/>
          </a:bodyPr>
          <a:lstStyle/>
          <a:p>
            <a:pPr algn="ctr"/>
            <a:r>
              <a:rPr lang="pt-BR" sz="2400" dirty="0">
                <a:latin typeface="Candara" charset="0"/>
              </a:rPr>
              <a:t>[</a:t>
            </a:r>
          </a:p>
        </p:txBody>
      </p:sp>
      <p:sp>
        <p:nvSpPr>
          <p:cNvPr id="23" name="Rectangle 22"/>
          <p:cNvSpPr/>
          <p:nvPr/>
        </p:nvSpPr>
        <p:spPr>
          <a:xfrm>
            <a:off x="3288699" y="2089730"/>
            <a:ext cx="755433" cy="461665"/>
          </a:xfrm>
          <a:prstGeom prst="rect">
            <a:avLst/>
          </a:prstGeom>
        </p:spPr>
        <p:txBody>
          <a:bodyPr wrap="square">
            <a:spAutoFit/>
          </a:bodyPr>
          <a:lstStyle/>
          <a:p>
            <a:pPr algn="ctr"/>
            <a:r>
              <a:rPr lang="pt-BR" sz="2400" dirty="0">
                <a:latin typeface="Candara" charset="0"/>
              </a:rPr>
              <a:t>]</a:t>
            </a:r>
          </a:p>
        </p:txBody>
      </p:sp>
      <p:sp>
        <p:nvSpPr>
          <p:cNvPr id="24" name="Rectangle 23"/>
          <p:cNvSpPr/>
          <p:nvPr/>
        </p:nvSpPr>
        <p:spPr>
          <a:xfrm>
            <a:off x="1022310" y="2080787"/>
            <a:ext cx="755433" cy="461665"/>
          </a:xfrm>
          <a:prstGeom prst="rect">
            <a:avLst/>
          </a:prstGeom>
        </p:spPr>
        <p:txBody>
          <a:bodyPr wrap="square">
            <a:spAutoFit/>
          </a:bodyPr>
          <a:lstStyle/>
          <a:p>
            <a:pPr algn="ctr"/>
            <a:r>
              <a:rPr lang="pt-BR" sz="2400" dirty="0" err="1">
                <a:latin typeface="Candara" charset="0"/>
              </a:rPr>
              <a:t>b</a:t>
            </a:r>
            <a:r>
              <a:rPr lang="pt-BR" sz="2400" dirty="0">
                <a:latin typeface="Candara" charset="0"/>
              </a:rPr>
              <a:t>=</a:t>
            </a:r>
          </a:p>
        </p:txBody>
      </p:sp>
      <p:sp>
        <p:nvSpPr>
          <p:cNvPr id="26" name="Rectangle 25"/>
          <p:cNvSpPr/>
          <p:nvPr/>
        </p:nvSpPr>
        <p:spPr>
          <a:xfrm>
            <a:off x="2475487" y="6374519"/>
            <a:ext cx="3895023" cy="461665"/>
          </a:xfrm>
          <a:prstGeom prst="rect">
            <a:avLst/>
          </a:prstGeom>
        </p:spPr>
        <p:txBody>
          <a:bodyPr wrap="square">
            <a:spAutoFit/>
          </a:bodyPr>
          <a:lstStyle/>
          <a:p>
            <a:pPr algn="ctr"/>
            <a:r>
              <a:rPr lang="pt-BR" sz="2400" dirty="0" err="1">
                <a:latin typeface="Candara" charset="0"/>
              </a:rPr>
              <a:t>y</a:t>
            </a:r>
            <a:r>
              <a:rPr lang="pt-BR" sz="2400" dirty="0">
                <a:latin typeface="Candara" charset="0"/>
              </a:rPr>
              <a:t> = </a:t>
            </a:r>
            <a:r>
              <a:rPr lang="pt-BR" sz="2400" dirty="0" err="1">
                <a:latin typeface="Candara" charset="0"/>
              </a:rPr>
              <a:t>Xb</a:t>
            </a:r>
            <a:r>
              <a:rPr lang="pt-BR" sz="2400" dirty="0">
                <a:latin typeface="Candara" charset="0"/>
              </a:rPr>
              <a:t> + </a:t>
            </a:r>
            <a:r>
              <a:rPr lang="pt-BR" sz="2400" dirty="0" err="1">
                <a:latin typeface="Candara" charset="0"/>
              </a:rPr>
              <a:t>Zu</a:t>
            </a:r>
            <a:r>
              <a:rPr lang="pt-BR" sz="2400" dirty="0">
                <a:latin typeface="Candara" charset="0"/>
              </a:rPr>
              <a:t> +e </a:t>
            </a:r>
          </a:p>
        </p:txBody>
      </p:sp>
      <p:graphicFrame>
        <p:nvGraphicFramePr>
          <p:cNvPr id="17" name="Table 16"/>
          <p:cNvGraphicFramePr>
            <a:graphicFrameLocks noGrp="1"/>
          </p:cNvGraphicFramePr>
          <p:nvPr>
            <p:extLst>
              <p:ext uri="{D42A27DB-BD31-4B8C-83A1-F6EECF244321}">
                <p14:modId xmlns:p14="http://schemas.microsoft.com/office/powerpoint/2010/main" val="1087719315"/>
              </p:ext>
            </p:extLst>
          </p:nvPr>
        </p:nvGraphicFramePr>
        <p:xfrm>
          <a:off x="5412680" y="1663611"/>
          <a:ext cx="3584955" cy="3931279"/>
        </p:xfrm>
        <a:graphic>
          <a:graphicData uri="http://schemas.openxmlformats.org/drawingml/2006/table">
            <a:tbl>
              <a:tblPr>
                <a:tableStyleId>{5C22544A-7EE6-4342-B048-85BDC9FD1C3A}</a:tableStyleId>
              </a:tblPr>
              <a:tblGrid>
                <a:gridCol w="716991">
                  <a:extLst>
                    <a:ext uri="{9D8B030D-6E8A-4147-A177-3AD203B41FA5}">
                      <a16:colId xmlns:a16="http://schemas.microsoft.com/office/drawing/2014/main" val="20000"/>
                    </a:ext>
                  </a:extLst>
                </a:gridCol>
                <a:gridCol w="716991">
                  <a:extLst>
                    <a:ext uri="{9D8B030D-6E8A-4147-A177-3AD203B41FA5}">
                      <a16:colId xmlns:a16="http://schemas.microsoft.com/office/drawing/2014/main" val="20001"/>
                    </a:ext>
                  </a:extLst>
                </a:gridCol>
                <a:gridCol w="579856">
                  <a:extLst>
                    <a:ext uri="{9D8B030D-6E8A-4147-A177-3AD203B41FA5}">
                      <a16:colId xmlns:a16="http://schemas.microsoft.com/office/drawing/2014/main" val="20002"/>
                    </a:ext>
                  </a:extLst>
                </a:gridCol>
                <a:gridCol w="854126">
                  <a:extLst>
                    <a:ext uri="{9D8B030D-6E8A-4147-A177-3AD203B41FA5}">
                      <a16:colId xmlns:a16="http://schemas.microsoft.com/office/drawing/2014/main" val="20003"/>
                    </a:ext>
                  </a:extLst>
                </a:gridCol>
                <a:gridCol w="716991">
                  <a:extLst>
                    <a:ext uri="{9D8B030D-6E8A-4147-A177-3AD203B41FA5}">
                      <a16:colId xmlns:a16="http://schemas.microsoft.com/office/drawing/2014/main" val="20004"/>
                    </a:ext>
                  </a:extLst>
                </a:gridCol>
              </a:tblGrid>
              <a:tr h="357389">
                <a:tc>
                  <a:txBody>
                    <a:bodyPr/>
                    <a:lstStyle/>
                    <a:p>
                      <a:pPr algn="ctr" fontAlgn="b"/>
                      <a:r>
                        <a:rPr lang="en-US" sz="2000" u="none" strike="noStrike" dirty="0">
                          <a:solidFill>
                            <a:schemeClr val="accent2"/>
                          </a:solidFill>
                          <a:effectLst/>
                        </a:rPr>
                        <a:t>Ind1</a:t>
                      </a:r>
                      <a:endParaRPr lang="en-US" sz="2000" b="0" i="0" u="none" strike="noStrike" dirty="0">
                        <a:solidFill>
                          <a:schemeClr val="accent2"/>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a:solidFill>
                            <a:schemeClr val="accent2"/>
                          </a:solidFill>
                          <a:effectLst/>
                        </a:rPr>
                        <a:t>Ind2</a:t>
                      </a:r>
                      <a:endParaRPr lang="en-US" sz="2000" b="0" i="0" u="none" strike="noStrike">
                        <a:solidFill>
                          <a:schemeClr val="accent2"/>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is-IS" sz="2000" u="none" strike="noStrike">
                          <a:solidFill>
                            <a:schemeClr val="accent2"/>
                          </a:solidFill>
                          <a:effectLst/>
                        </a:rPr>
                        <a:t>…</a:t>
                      </a:r>
                      <a:endParaRPr lang="is-IS" sz="2000" b="0" i="0" u="none" strike="noStrike">
                        <a:solidFill>
                          <a:schemeClr val="accent2"/>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dirty="0">
                          <a:solidFill>
                            <a:schemeClr val="accent2"/>
                          </a:solidFill>
                          <a:effectLst/>
                        </a:rPr>
                        <a:t>Ind19</a:t>
                      </a:r>
                      <a:endParaRPr lang="en-US" sz="2000" b="0" i="0" u="none" strike="noStrike" dirty="0">
                        <a:solidFill>
                          <a:schemeClr val="accent2"/>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dirty="0">
                          <a:solidFill>
                            <a:schemeClr val="accent2"/>
                          </a:solidFill>
                          <a:effectLst/>
                        </a:rPr>
                        <a:t>Ind20</a:t>
                      </a:r>
                      <a:endParaRPr lang="en-US" sz="2000" b="0" i="0" u="none" strike="noStrike" dirty="0">
                        <a:solidFill>
                          <a:schemeClr val="accent2"/>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57389">
                <a:tc>
                  <a:txBody>
                    <a:bodyPr/>
                    <a:lstStyle/>
                    <a:p>
                      <a:pPr algn="ctr" fontAlgn="b"/>
                      <a:r>
                        <a:rPr lang="en-US" sz="2000" u="none" strike="noStrike" dirty="0">
                          <a:solidFill>
                            <a:schemeClr val="accent2"/>
                          </a:solidFill>
                          <a:effectLst/>
                        </a:rPr>
                        <a:t>u1</a:t>
                      </a:r>
                      <a:endParaRPr lang="en-US" sz="2000" b="0" i="0" u="none" strike="noStrike" dirty="0">
                        <a:solidFill>
                          <a:schemeClr val="accent2"/>
                        </a:solidFill>
                        <a:effectLst/>
                        <a:latin typeface="Calibri" charset="0"/>
                      </a:endParaRPr>
                    </a:p>
                  </a:txBody>
                  <a:tcPr marL="12700" marR="12700" marT="12700" marB="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is-IS" sz="2000" u="none" strike="noStrike">
                          <a:solidFill>
                            <a:schemeClr val="accent2"/>
                          </a:solidFill>
                          <a:effectLst/>
                        </a:rPr>
                        <a:t>u2</a:t>
                      </a:r>
                      <a:endParaRPr lang="is-IS" sz="2000" b="0" i="0" u="none" strike="noStrike">
                        <a:solidFill>
                          <a:schemeClr val="accent2"/>
                        </a:solidFill>
                        <a:effectLst/>
                        <a:latin typeface="Calibri" charset="0"/>
                      </a:endParaRPr>
                    </a:p>
                  </a:txBody>
                  <a:tcPr marL="12700" marR="12700" marT="12700" marB="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is-IS" sz="2000" u="none" strike="noStrike" dirty="0">
                          <a:solidFill>
                            <a:schemeClr val="accent2"/>
                          </a:solidFill>
                          <a:effectLst/>
                        </a:rPr>
                        <a:t>…</a:t>
                      </a:r>
                      <a:endParaRPr lang="is-IS" sz="2000" b="0" i="0" u="none" strike="noStrike" dirty="0">
                        <a:solidFill>
                          <a:schemeClr val="accent2"/>
                        </a:solidFill>
                        <a:effectLst/>
                        <a:latin typeface="Calibri" charset="0"/>
                      </a:endParaRPr>
                    </a:p>
                  </a:txBody>
                  <a:tcPr marL="12700" marR="12700" marT="12700" marB="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2000" u="none" strike="noStrike" dirty="0">
                          <a:solidFill>
                            <a:schemeClr val="accent2"/>
                          </a:solidFill>
                          <a:effectLst/>
                        </a:rPr>
                        <a:t>u19</a:t>
                      </a:r>
                      <a:endParaRPr lang="en-US" sz="2000" b="0" i="0" u="none" strike="noStrike" dirty="0">
                        <a:solidFill>
                          <a:schemeClr val="accent2"/>
                        </a:solidFill>
                        <a:effectLst/>
                        <a:latin typeface="Calibri" charset="0"/>
                      </a:endParaRPr>
                    </a:p>
                  </a:txBody>
                  <a:tcPr marL="12700" marR="12700" marT="12700" marB="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2000" u="none" strike="noStrike" dirty="0">
                          <a:solidFill>
                            <a:schemeClr val="accent2"/>
                          </a:solidFill>
                          <a:effectLst/>
                        </a:rPr>
                        <a:t>u20</a:t>
                      </a:r>
                      <a:endParaRPr lang="en-US" sz="2000" b="0" i="0" u="none" strike="noStrike" dirty="0">
                        <a:solidFill>
                          <a:schemeClr val="accent2"/>
                        </a:solidFill>
                        <a:effectLst/>
                        <a:latin typeface="Calibri" charset="0"/>
                      </a:endParaRPr>
                    </a:p>
                  </a:txBody>
                  <a:tcPr marL="12700" marR="12700" marT="12700" marB="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57389">
                <a:tc>
                  <a:txBody>
                    <a:bodyPr/>
                    <a:lstStyle/>
                    <a:p>
                      <a:pPr algn="ctr" fontAlgn="b"/>
                      <a:r>
                        <a:rPr lang="en-US" sz="2000" u="none" strike="noStrike" dirty="0">
                          <a:solidFill>
                            <a:srgbClr val="FF0000"/>
                          </a:solidFill>
                          <a:effectLst/>
                        </a:rPr>
                        <a:t>1</a:t>
                      </a:r>
                      <a:endParaRPr lang="en-US" sz="2000" b="0" i="0" u="none" strike="noStrike" dirty="0">
                        <a:solidFill>
                          <a:srgbClr val="FF0000"/>
                        </a:solidFill>
                        <a:effectLst/>
                        <a:latin typeface="Calibri" charset="0"/>
                      </a:endParaRPr>
                    </a:p>
                  </a:txBody>
                  <a:tcPr marL="12700" marR="12700" marT="12700" marB="0" anchor="b">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dirty="0">
                          <a:solidFill>
                            <a:srgbClr val="FF0000"/>
                          </a:solidFill>
                          <a:effectLst/>
                        </a:rPr>
                        <a:t>0</a:t>
                      </a:r>
                      <a:endParaRPr lang="en-US" sz="2000" b="0" i="0" u="none" strike="noStrike" dirty="0">
                        <a:solidFill>
                          <a:srgbClr val="FF0000"/>
                        </a:solidFill>
                        <a:effectLst/>
                        <a:latin typeface="Calibri" charset="0"/>
                      </a:endParaRPr>
                    </a:p>
                  </a:txBody>
                  <a:tcPr marL="12700" marR="12700" marT="12700" marB="0" anchor="b">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fontAlgn="b"/>
                      <a:r>
                        <a:rPr lang="is-IS" sz="2000" u="none" strike="noStrike" dirty="0">
                          <a:solidFill>
                            <a:srgbClr val="FF0000"/>
                          </a:solidFill>
                          <a:effectLst/>
                        </a:rPr>
                        <a:t>…</a:t>
                      </a:r>
                      <a:endParaRPr lang="is-IS" sz="2000" b="0" i="0" u="none" strike="noStrike" dirty="0">
                        <a:solidFill>
                          <a:srgbClr val="FF0000"/>
                        </a:solidFill>
                        <a:effectLst/>
                        <a:latin typeface="Calibri" charset="0"/>
                      </a:endParaRPr>
                    </a:p>
                  </a:txBody>
                  <a:tcPr marL="12700" marR="12700" marT="12700" marB="0" anchor="b">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a:solidFill>
                            <a:srgbClr val="FF0000"/>
                          </a:solidFill>
                          <a:effectLst/>
                        </a:rPr>
                        <a:t>0</a:t>
                      </a:r>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dirty="0">
                          <a:solidFill>
                            <a:srgbClr val="FF0000"/>
                          </a:solidFill>
                          <a:effectLst/>
                        </a:rPr>
                        <a:t>0</a:t>
                      </a:r>
                      <a:endParaRPr lang="en-US" sz="2000" b="0" i="0" u="none" strike="noStrike" dirty="0">
                        <a:solidFill>
                          <a:srgbClr val="FF0000"/>
                        </a:solidFill>
                        <a:effectLst/>
                        <a:latin typeface="Calibri" charset="0"/>
                      </a:endParaRPr>
                    </a:p>
                  </a:txBody>
                  <a:tcPr marL="12700" marR="12700" marT="12700" marB="0" anchor="b">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57389">
                <a:tc>
                  <a:txBody>
                    <a:bodyPr/>
                    <a:lstStyle/>
                    <a:p>
                      <a:pPr algn="ctr" fontAlgn="b"/>
                      <a:r>
                        <a:rPr lang="en-US" sz="2000" u="none" strike="noStrike">
                          <a:solidFill>
                            <a:srgbClr val="FF0000"/>
                          </a:solidFill>
                          <a:effectLst/>
                        </a:rPr>
                        <a:t>0</a:t>
                      </a:r>
                      <a:endParaRPr lang="en-US" sz="2000" b="0" i="0" u="none" strike="noStrike">
                        <a:solidFill>
                          <a:srgbClr val="FF0000"/>
                        </a:solidFill>
                        <a:effectLst/>
                        <a:latin typeface="Calibri" charset="0"/>
                      </a:endParaRPr>
                    </a:p>
                  </a:txBody>
                  <a:tcPr marL="12700" marR="12700" marT="12700" marB="0" anchor="b">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a:solidFill>
                            <a:srgbClr val="FF0000"/>
                          </a:solidFill>
                          <a:effectLst/>
                        </a:rPr>
                        <a:t>1</a:t>
                      </a:r>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is-IS" sz="2000" u="none" strike="noStrike">
                          <a:solidFill>
                            <a:srgbClr val="FF0000"/>
                          </a:solidFill>
                          <a:effectLst/>
                        </a:rPr>
                        <a:t>…</a:t>
                      </a:r>
                      <a:endParaRPr lang="is-I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a:solidFill>
                            <a:srgbClr val="FF0000"/>
                          </a:solidFill>
                          <a:effectLst/>
                        </a:rPr>
                        <a:t>0</a:t>
                      </a:r>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a:solidFill>
                            <a:srgbClr val="FF0000"/>
                          </a:solidFill>
                          <a:effectLst/>
                        </a:rPr>
                        <a:t>0</a:t>
                      </a:r>
                      <a:endParaRPr lang="en-US" sz="2000" b="0" i="0" u="none" strike="noStrike">
                        <a:solidFill>
                          <a:srgbClr val="FF0000"/>
                        </a:solidFill>
                        <a:effectLst/>
                        <a:latin typeface="Calibri" charset="0"/>
                      </a:endParaRPr>
                    </a:p>
                  </a:txBody>
                  <a:tcPr marL="12700" marR="12700" marT="12700" marB="0" anchor="b">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57389">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357389">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357389">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dirty="0">
                        <a:solidFill>
                          <a:srgbClr val="FF0000"/>
                        </a:solidFill>
                        <a:effectLst/>
                        <a:latin typeface="Calibri" charset="0"/>
                      </a:endParaRPr>
                    </a:p>
                  </a:txBody>
                  <a:tcPr marL="12700" marR="12700" marT="12700" marB="0" anchor="b">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357389">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dirty="0">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dirty="0">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357389">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dirty="0">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endParaRPr lang="en-US" sz="2000" b="0" i="0" u="none" strike="noStrike">
                        <a:solidFill>
                          <a:srgbClr val="FF0000"/>
                        </a:solidFill>
                        <a:effectLst/>
                        <a:latin typeface="Calibri" charset="0"/>
                      </a:endParaRPr>
                    </a:p>
                  </a:txBody>
                  <a:tcPr marL="12700" marR="12700" marT="12700" marB="0" anchor="b">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r h="357389">
                <a:tc>
                  <a:txBody>
                    <a:bodyPr/>
                    <a:lstStyle/>
                    <a:p>
                      <a:pPr algn="ctr" fontAlgn="b"/>
                      <a:r>
                        <a:rPr lang="en-US" sz="2000" u="none" strike="noStrike">
                          <a:solidFill>
                            <a:srgbClr val="FF0000"/>
                          </a:solidFill>
                          <a:effectLst/>
                        </a:rPr>
                        <a:t>0</a:t>
                      </a:r>
                      <a:endParaRPr lang="en-US" sz="2000" b="0" i="0" u="none" strike="noStrike">
                        <a:solidFill>
                          <a:srgbClr val="FF0000"/>
                        </a:solidFill>
                        <a:effectLst/>
                        <a:latin typeface="Calibri" charset="0"/>
                      </a:endParaRPr>
                    </a:p>
                  </a:txBody>
                  <a:tcPr marL="12700" marR="12700" marT="12700" marB="0" anchor="b">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a:solidFill>
                            <a:srgbClr val="FF0000"/>
                          </a:solidFill>
                          <a:effectLst/>
                        </a:rPr>
                        <a:t>0</a:t>
                      </a:r>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is-IS" sz="2000" u="none" strike="noStrike">
                          <a:solidFill>
                            <a:srgbClr val="FF0000"/>
                          </a:solidFill>
                          <a:effectLst/>
                        </a:rPr>
                        <a:t>…</a:t>
                      </a:r>
                      <a:endParaRPr lang="is-I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dirty="0">
                          <a:solidFill>
                            <a:srgbClr val="FF0000"/>
                          </a:solidFill>
                          <a:effectLst/>
                        </a:rPr>
                        <a:t>0</a:t>
                      </a:r>
                      <a:endParaRPr lang="en-US" sz="2000" b="0" i="0" u="none" strike="noStrike" dirty="0">
                        <a:solidFill>
                          <a:srgbClr val="FF0000"/>
                        </a:solidFill>
                        <a:effectLst/>
                        <a:latin typeface="Calibri" charset="0"/>
                      </a:endParaRPr>
                    </a:p>
                  </a:txBody>
                  <a:tcPr marL="12700" marR="12700" marT="1270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b"/>
                      <a:r>
                        <a:rPr lang="en-US" sz="2000" u="none" strike="noStrike">
                          <a:solidFill>
                            <a:srgbClr val="FF0000"/>
                          </a:solidFill>
                          <a:effectLst/>
                        </a:rPr>
                        <a:t>0</a:t>
                      </a:r>
                      <a:endParaRPr lang="en-US" sz="2000" b="0" i="0" u="none" strike="noStrike">
                        <a:solidFill>
                          <a:srgbClr val="FF0000"/>
                        </a:solidFill>
                        <a:effectLst/>
                        <a:latin typeface="Calibri" charset="0"/>
                      </a:endParaRPr>
                    </a:p>
                  </a:txBody>
                  <a:tcPr marL="12700" marR="12700" marT="12700" marB="0" anchor="b">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9"/>
                  </a:ext>
                </a:extLst>
              </a:tr>
              <a:tr h="357389">
                <a:tc>
                  <a:txBody>
                    <a:bodyPr/>
                    <a:lstStyle/>
                    <a:p>
                      <a:pPr algn="ctr" fontAlgn="b"/>
                      <a:r>
                        <a:rPr lang="en-US" sz="2000" u="none" strike="noStrike">
                          <a:solidFill>
                            <a:srgbClr val="FF0000"/>
                          </a:solidFill>
                          <a:effectLst/>
                        </a:rPr>
                        <a:t>0</a:t>
                      </a:r>
                      <a:endParaRPr lang="en-US" sz="2000" b="0" i="0" u="none" strike="noStrike">
                        <a:solidFill>
                          <a:srgbClr val="FF0000"/>
                        </a:solidFill>
                        <a:effectLst/>
                        <a:latin typeface="Calibri" charset="0"/>
                      </a:endParaRPr>
                    </a:p>
                  </a:txBody>
                  <a:tcPr marL="12700" marR="12700" marT="12700" marB="0" anchor="b">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2000" u="none" strike="noStrike">
                          <a:solidFill>
                            <a:srgbClr val="FF0000"/>
                          </a:solidFill>
                          <a:effectLst/>
                        </a:rPr>
                        <a:t>0</a:t>
                      </a:r>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is-IS" sz="2000" u="none" strike="noStrike">
                          <a:solidFill>
                            <a:srgbClr val="FF0000"/>
                          </a:solidFill>
                          <a:effectLst/>
                        </a:rPr>
                        <a:t>…</a:t>
                      </a:r>
                      <a:endParaRPr lang="is-I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2000" u="none" strike="noStrike">
                          <a:solidFill>
                            <a:srgbClr val="FF0000"/>
                          </a:solidFill>
                          <a:effectLst/>
                        </a:rPr>
                        <a:t>0</a:t>
                      </a:r>
                      <a:endParaRPr lang="en-US" sz="2000" b="0" i="0" u="none" strike="noStrike">
                        <a:solidFill>
                          <a:srgbClr val="FF0000"/>
                        </a:solidFill>
                        <a:effectLst/>
                        <a:latin typeface="Calibri" charset="0"/>
                      </a:endParaRPr>
                    </a:p>
                  </a:txBody>
                  <a:tcPr marL="12700" marR="12700" marT="12700" marB="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2000" u="none" strike="noStrike" dirty="0">
                          <a:solidFill>
                            <a:srgbClr val="FF0000"/>
                          </a:solidFill>
                          <a:effectLst/>
                        </a:rPr>
                        <a:t>0</a:t>
                      </a:r>
                      <a:endParaRPr lang="en-US" sz="2000" b="0" i="0" u="none" strike="noStrike" dirty="0">
                        <a:solidFill>
                          <a:srgbClr val="FF0000"/>
                        </a:solidFill>
                        <a:effectLst/>
                        <a:latin typeface="Calibri" charset="0"/>
                      </a:endParaRPr>
                    </a:p>
                  </a:txBody>
                  <a:tcPr marL="12700" marR="12700" marT="12700" marB="0" anchor="b">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0"/>
                  </a:ext>
                </a:extLst>
              </a:tr>
            </a:tbl>
          </a:graphicData>
        </a:graphic>
      </p:graphicFrame>
      <p:sp>
        <p:nvSpPr>
          <p:cNvPr id="25" name="Rectangle 24"/>
          <p:cNvSpPr/>
          <p:nvPr/>
        </p:nvSpPr>
        <p:spPr>
          <a:xfrm>
            <a:off x="6737241" y="5753871"/>
            <a:ext cx="755433" cy="461665"/>
          </a:xfrm>
          <a:prstGeom prst="rect">
            <a:avLst/>
          </a:prstGeom>
        </p:spPr>
        <p:txBody>
          <a:bodyPr wrap="square">
            <a:spAutoFit/>
          </a:bodyPr>
          <a:lstStyle/>
          <a:p>
            <a:pPr algn="ctr"/>
            <a:r>
              <a:rPr lang="pt-BR" sz="2400" dirty="0" err="1">
                <a:latin typeface="Candara" charset="0"/>
              </a:rPr>
              <a:t>Z</a:t>
            </a:r>
            <a:endParaRPr lang="pt-BR" sz="2400" dirty="0">
              <a:latin typeface="Candara" charset="0"/>
            </a:endParaRPr>
          </a:p>
        </p:txBody>
      </p:sp>
      <p:sp>
        <p:nvSpPr>
          <p:cNvPr id="28" name="Rectangle 27"/>
          <p:cNvSpPr/>
          <p:nvPr/>
        </p:nvSpPr>
        <p:spPr>
          <a:xfrm>
            <a:off x="4795935" y="2000329"/>
            <a:ext cx="755433" cy="461665"/>
          </a:xfrm>
          <a:prstGeom prst="rect">
            <a:avLst/>
          </a:prstGeom>
        </p:spPr>
        <p:txBody>
          <a:bodyPr wrap="square">
            <a:spAutoFit/>
          </a:bodyPr>
          <a:lstStyle/>
          <a:p>
            <a:pPr algn="ctr"/>
            <a:r>
              <a:rPr lang="pt-BR" sz="2400" dirty="0" err="1">
                <a:latin typeface="Candara" charset="0"/>
              </a:rPr>
              <a:t>u</a:t>
            </a:r>
            <a:r>
              <a:rPr lang="pt-BR" sz="2400" dirty="0">
                <a:latin typeface="Candara" charset="0"/>
              </a:rPr>
              <a:t>=</a:t>
            </a:r>
          </a:p>
        </p:txBody>
      </p:sp>
      <p:sp>
        <p:nvSpPr>
          <p:cNvPr id="30" name="Rectangle 29"/>
          <p:cNvSpPr/>
          <p:nvPr/>
        </p:nvSpPr>
        <p:spPr>
          <a:xfrm>
            <a:off x="5173651" y="2009361"/>
            <a:ext cx="755433" cy="461665"/>
          </a:xfrm>
          <a:prstGeom prst="rect">
            <a:avLst/>
          </a:prstGeom>
        </p:spPr>
        <p:txBody>
          <a:bodyPr wrap="square">
            <a:spAutoFit/>
          </a:bodyPr>
          <a:lstStyle/>
          <a:p>
            <a:pPr algn="ctr"/>
            <a:r>
              <a:rPr lang="pt-BR" sz="2400" dirty="0">
                <a:latin typeface="Candara" charset="0"/>
              </a:rPr>
              <a:t>[</a:t>
            </a:r>
          </a:p>
        </p:txBody>
      </p:sp>
      <p:sp>
        <p:nvSpPr>
          <p:cNvPr id="31" name="Rectangle 30"/>
          <p:cNvSpPr/>
          <p:nvPr/>
        </p:nvSpPr>
        <p:spPr>
          <a:xfrm>
            <a:off x="8619918" y="2000329"/>
            <a:ext cx="755433" cy="461665"/>
          </a:xfrm>
          <a:prstGeom prst="rect">
            <a:avLst/>
          </a:prstGeom>
        </p:spPr>
        <p:txBody>
          <a:bodyPr wrap="square">
            <a:spAutoFit/>
          </a:bodyPr>
          <a:lstStyle/>
          <a:p>
            <a:pPr algn="ctr"/>
            <a:r>
              <a:rPr lang="pt-BR" sz="2400" dirty="0">
                <a:latin typeface="Candara" charset="0"/>
              </a:rPr>
              <a:t>]</a:t>
            </a:r>
          </a:p>
        </p:txBody>
      </p:sp>
      <p:cxnSp>
        <p:nvCxnSpPr>
          <p:cNvPr id="32" name="Straight Connector 31"/>
          <p:cNvCxnSpPr/>
          <p:nvPr/>
        </p:nvCxnSpPr>
        <p:spPr>
          <a:xfrm>
            <a:off x="5412680" y="2590056"/>
            <a:ext cx="22383" cy="300483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8997634" y="2557043"/>
            <a:ext cx="22383" cy="300483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412679" y="2590056"/>
            <a:ext cx="1238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8866216" y="2556480"/>
            <a:ext cx="1238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5425596" y="5594143"/>
            <a:ext cx="1238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8894631" y="5545069"/>
            <a:ext cx="1238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2541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le 1"/>
          <p:cNvSpPr>
            <a:spLocks noGrp="1"/>
          </p:cNvSpPr>
          <p:nvPr>
            <p:ph type="title"/>
          </p:nvPr>
        </p:nvSpPr>
        <p:spPr>
          <a:xfrm>
            <a:off x="457198" y="146107"/>
            <a:ext cx="8229600" cy="1143000"/>
          </a:xfrm>
        </p:spPr>
        <p:txBody>
          <a:bodyPr/>
          <a:lstStyle/>
          <a:p>
            <a:r>
              <a:rPr lang="en-US" dirty="0"/>
              <a:t>BLUP on individuals</a:t>
            </a:r>
            <a:endParaRPr lang="en-US" dirty="0">
              <a:latin typeface="Calibri" charset="0"/>
            </a:endParaRPr>
          </a:p>
        </p:txBody>
      </p:sp>
      <p:sp>
        <p:nvSpPr>
          <p:cNvPr id="37893" name="TextBox 12"/>
          <p:cNvSpPr txBox="1">
            <a:spLocks noChangeArrowheads="1"/>
          </p:cNvSpPr>
          <p:nvPr/>
        </p:nvSpPr>
        <p:spPr bwMode="auto">
          <a:xfrm>
            <a:off x="457198" y="1911221"/>
            <a:ext cx="8402918"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Verdana" charset="0"/>
                <a:ea typeface="ＭＳ Ｐゴシック" charset="0"/>
                <a:cs typeface="ＭＳ Ｐゴシック" charset="0"/>
              </a:defRPr>
            </a:lvl1pPr>
            <a:lvl2pPr marL="742950" indent="-285750" eaLnBrk="0" hangingPunct="0">
              <a:defRPr sz="2400">
                <a:solidFill>
                  <a:schemeClr val="tx1"/>
                </a:solidFill>
                <a:latin typeface="Verdana" charset="0"/>
                <a:ea typeface="ＭＳ Ｐゴシック" charset="0"/>
              </a:defRPr>
            </a:lvl2pPr>
            <a:lvl3pPr marL="1143000" indent="-228600" eaLnBrk="0" hangingPunct="0">
              <a:defRPr sz="2400">
                <a:solidFill>
                  <a:schemeClr val="tx1"/>
                </a:solidFill>
                <a:latin typeface="Verdana" charset="0"/>
                <a:ea typeface="ＭＳ Ｐゴシック" charset="0"/>
              </a:defRPr>
            </a:lvl3pPr>
            <a:lvl4pPr marL="1600200" indent="-228600" eaLnBrk="0" hangingPunct="0">
              <a:defRPr sz="2400">
                <a:solidFill>
                  <a:schemeClr val="tx1"/>
                </a:solidFill>
                <a:latin typeface="Verdana" charset="0"/>
                <a:ea typeface="ＭＳ Ｐゴシック" charset="0"/>
              </a:defRPr>
            </a:lvl4pPr>
            <a:lvl5pPr marL="2057400" indent="-228600" eaLnBrk="0" hangingPunct="0">
              <a:defRPr sz="2400">
                <a:solidFill>
                  <a:schemeClr val="tx1"/>
                </a:solidFill>
                <a:latin typeface="Verdana" charset="0"/>
                <a:ea typeface="ＭＳ Ｐゴシック" charset="0"/>
              </a:defRPr>
            </a:lvl5pPr>
            <a:lvl6pPr marL="2514600" indent="-228600" eaLnBrk="0" fontAlgn="base" hangingPunct="0">
              <a:spcBef>
                <a:spcPct val="0"/>
              </a:spcBef>
              <a:spcAft>
                <a:spcPct val="0"/>
              </a:spcAft>
              <a:defRPr sz="2400">
                <a:solidFill>
                  <a:schemeClr val="tx1"/>
                </a:solidFill>
                <a:latin typeface="Verdana" charset="0"/>
                <a:ea typeface="ＭＳ Ｐゴシック" charset="0"/>
              </a:defRPr>
            </a:lvl6pPr>
            <a:lvl7pPr marL="2971800" indent="-228600" eaLnBrk="0" fontAlgn="base" hangingPunct="0">
              <a:spcBef>
                <a:spcPct val="0"/>
              </a:spcBef>
              <a:spcAft>
                <a:spcPct val="0"/>
              </a:spcAft>
              <a:defRPr sz="2400">
                <a:solidFill>
                  <a:schemeClr val="tx1"/>
                </a:solidFill>
                <a:latin typeface="Verdana" charset="0"/>
                <a:ea typeface="ＭＳ Ｐゴシック" charset="0"/>
              </a:defRPr>
            </a:lvl7pPr>
            <a:lvl8pPr marL="3429000" indent="-228600" eaLnBrk="0" fontAlgn="base" hangingPunct="0">
              <a:spcBef>
                <a:spcPct val="0"/>
              </a:spcBef>
              <a:spcAft>
                <a:spcPct val="0"/>
              </a:spcAft>
              <a:defRPr sz="2400">
                <a:solidFill>
                  <a:schemeClr val="tx1"/>
                </a:solidFill>
                <a:latin typeface="Verdana" charset="0"/>
                <a:ea typeface="ＭＳ Ｐゴシック" charset="0"/>
              </a:defRPr>
            </a:lvl8pPr>
            <a:lvl9pPr marL="3886200" indent="-228600" eaLnBrk="0" fontAlgn="base" hangingPunct="0">
              <a:spcBef>
                <a:spcPct val="0"/>
              </a:spcBef>
              <a:spcAft>
                <a:spcPct val="0"/>
              </a:spcAft>
              <a:defRPr sz="2400">
                <a:solidFill>
                  <a:schemeClr val="tx1"/>
                </a:solidFill>
                <a:latin typeface="Verdana" charset="0"/>
                <a:ea typeface="ＭＳ Ｐゴシック" charset="0"/>
              </a:defRPr>
            </a:lvl9pPr>
          </a:lstStyle>
          <a:p>
            <a:pPr eaLnBrk="1" hangingPunct="1"/>
            <a:r>
              <a:rPr lang="en-US" sz="3600" dirty="0"/>
              <a:t>y = </a:t>
            </a:r>
            <a:r>
              <a:rPr lang="en-US" sz="3600" dirty="0" err="1"/>
              <a:t>Xb</a:t>
            </a:r>
            <a:r>
              <a:rPr lang="en-US" sz="3600" dirty="0"/>
              <a:t> + </a:t>
            </a:r>
            <a:r>
              <a:rPr lang="en-US" sz="3600" dirty="0" err="1"/>
              <a:t>Zu</a:t>
            </a:r>
            <a:r>
              <a:rPr lang="en-US" sz="3600" dirty="0"/>
              <a:t> + e</a:t>
            </a:r>
          </a:p>
        </p:txBody>
      </p:sp>
      <mc:AlternateContent xmlns:mc="http://schemas.openxmlformats.org/markup-compatibility/2006" xmlns:a14="http://schemas.microsoft.com/office/drawing/2010/main">
        <mc:Choice Requires="a14">
          <p:sp>
            <p:nvSpPr>
              <p:cNvPr id="3" name="TextBox 2"/>
              <p:cNvSpPr txBox="1"/>
              <p:nvPr/>
            </p:nvSpPr>
            <p:spPr>
              <a:xfrm>
                <a:off x="457198" y="3801781"/>
                <a:ext cx="5081451" cy="1117550"/>
              </a:xfrm>
              <a:prstGeom prst="rect">
                <a:avLst/>
              </a:prstGeom>
              <a:noFill/>
            </p:spPr>
            <p:txBody>
              <a:bodyPr wrap="square" lIns="0" tIns="0" rIns="0" bIns="0" rtlCol="0">
                <a:spAutoFit/>
              </a:bodyPr>
              <a:lstStyle/>
              <a:p>
                <a14:m>
                  <m:oMath xmlns:m="http://schemas.openxmlformats.org/officeDocument/2006/math">
                    <m:d>
                      <m:dPr>
                        <m:begChr m:val="["/>
                        <m:endChr m:val="]"/>
                        <m:ctrlPr>
                          <a:rPr lang="pt-BR" sz="2800" i="1" smtClean="0">
                            <a:latin typeface="Cambria Math" panose="02040503050406030204" pitchFamily="18" charset="0"/>
                          </a:rPr>
                        </m:ctrlPr>
                      </m:dPr>
                      <m:e>
                        <m:m>
                          <m:mPr>
                            <m:mcs>
                              <m:mc>
                                <m:mcPr>
                                  <m:count m:val="2"/>
                                  <m:mcJc m:val="center"/>
                                </m:mcPr>
                              </m:mc>
                            </m:mcs>
                            <m:ctrlPr>
                              <a:rPr lang="uk-UA" sz="2800" i="1" smtClean="0">
                                <a:latin typeface="Cambria Math" panose="02040503050406030204" pitchFamily="18" charset="0"/>
                              </a:rPr>
                            </m:ctrlPr>
                          </m:mPr>
                          <m:mr>
                            <m:e>
                              <m:sSup>
                                <m:sSupPr>
                                  <m:ctrlPr>
                                    <a:rPr lang="en-US" sz="2800" b="0" i="1" smtClean="0">
                                      <a:latin typeface="Cambria Math" panose="02040503050406030204" pitchFamily="18" charset="0"/>
                                    </a:rPr>
                                  </m:ctrlPr>
                                </m:sSupPr>
                                <m:e>
                                  <m:r>
                                    <m:rPr>
                                      <m:brk m:alnAt="7"/>
                                    </m:rPr>
                                    <a:rPr lang="en-US" sz="2800" b="0" i="1" smtClean="0">
                                      <a:latin typeface="Cambria Math" charset="0"/>
                                    </a:rPr>
                                    <m:t>𝑋</m:t>
                                  </m:r>
                                </m:e>
                                <m:sup>
                                  <m:r>
                                    <a:rPr lang="en-US" sz="2800" b="0" i="1" smtClean="0">
                                      <a:latin typeface="Cambria Math" charset="0"/>
                                    </a:rPr>
                                    <m:t>′</m:t>
                                  </m:r>
                                </m:sup>
                              </m:sSup>
                              <m:r>
                                <m:rPr>
                                  <m:brk m:alnAt="7"/>
                                </m:rPr>
                                <a:rPr lang="en-US" sz="2800" b="0" i="1" smtClean="0">
                                  <a:latin typeface="Cambria Math" charset="0"/>
                                </a:rPr>
                                <m:t>𝑋</m:t>
                              </m:r>
                            </m:e>
                            <m:e>
                              <m:sSup>
                                <m:sSupPr>
                                  <m:ctrlPr>
                                    <a:rPr lang="en-US" sz="2800" b="0" i="1" smtClean="0">
                                      <a:latin typeface="Cambria Math" panose="02040503050406030204" pitchFamily="18" charset="0"/>
                                    </a:rPr>
                                  </m:ctrlPr>
                                </m:sSupPr>
                                <m:e>
                                  <m:r>
                                    <a:rPr lang="en-US" sz="2800" b="0" i="1" smtClean="0">
                                      <a:latin typeface="Cambria Math" charset="0"/>
                                    </a:rPr>
                                    <m:t>𝑋</m:t>
                                  </m:r>
                                </m:e>
                                <m:sup>
                                  <m:r>
                                    <a:rPr lang="en-US" sz="2800" b="0" i="1" smtClean="0">
                                      <a:latin typeface="Cambria Math" charset="0"/>
                                    </a:rPr>
                                    <m:t>′</m:t>
                                  </m:r>
                                </m:sup>
                              </m:sSup>
                              <m:r>
                                <a:rPr lang="en-US" sz="2800" b="0" i="1" smtClean="0">
                                  <a:latin typeface="Cambria Math" charset="0"/>
                                </a:rPr>
                                <m:t>𝑍</m:t>
                              </m:r>
                            </m:e>
                          </m:mr>
                          <m:mr>
                            <m:e>
                              <m:sSup>
                                <m:sSupPr>
                                  <m:ctrlPr>
                                    <a:rPr lang="en-US" sz="2800" b="0" i="1" smtClean="0">
                                      <a:latin typeface="Cambria Math" panose="02040503050406030204" pitchFamily="18" charset="0"/>
                                    </a:rPr>
                                  </m:ctrlPr>
                                </m:sSupPr>
                                <m:e>
                                  <m:r>
                                    <a:rPr lang="en-US" sz="2800" b="0" i="1" smtClean="0">
                                      <a:latin typeface="Cambria Math" charset="0"/>
                                    </a:rPr>
                                    <m:t>𝑍</m:t>
                                  </m:r>
                                </m:e>
                                <m:sup>
                                  <m:r>
                                    <a:rPr lang="en-US" sz="2800" b="0" i="1" smtClean="0">
                                      <a:latin typeface="Cambria Math" charset="0"/>
                                    </a:rPr>
                                    <m:t>′</m:t>
                                  </m:r>
                                </m:sup>
                              </m:sSup>
                              <m:r>
                                <a:rPr lang="en-US" sz="2800" b="0" i="1" smtClean="0">
                                  <a:latin typeface="Cambria Math" charset="0"/>
                                </a:rPr>
                                <m:t>𝑋</m:t>
                              </m:r>
                            </m:e>
                            <m:e>
                              <m:sSup>
                                <m:sSupPr>
                                  <m:ctrlPr>
                                    <a:rPr lang="en-US" sz="2800" b="0" i="1" smtClean="0">
                                      <a:latin typeface="Cambria Math" panose="02040503050406030204" pitchFamily="18" charset="0"/>
                                    </a:rPr>
                                  </m:ctrlPr>
                                </m:sSupPr>
                                <m:e>
                                  <m:r>
                                    <a:rPr lang="en-US" sz="2800" b="0" i="1" smtClean="0">
                                      <a:latin typeface="Cambria Math" charset="0"/>
                                    </a:rPr>
                                    <m:t>𝑍</m:t>
                                  </m:r>
                                </m:e>
                                <m:sup>
                                  <m:r>
                                    <a:rPr lang="en-US" sz="2800" b="0" i="1" smtClean="0">
                                      <a:latin typeface="Cambria Math" charset="0"/>
                                    </a:rPr>
                                    <m:t>′</m:t>
                                  </m:r>
                                </m:sup>
                              </m:sSup>
                              <m:r>
                                <a:rPr lang="en-US" sz="2800" b="0" i="1" smtClean="0">
                                  <a:latin typeface="Cambria Math" charset="0"/>
                                </a:rPr>
                                <m:t>𝑍</m:t>
                              </m:r>
                              <m:r>
                                <a:rPr lang="en-US" sz="2800" b="0" i="1" smtClean="0">
                                  <a:latin typeface="Cambria Math" charset="0"/>
                                </a:rPr>
                                <m:t>+</m:t>
                              </m:r>
                              <m:sSup>
                                <m:sSupPr>
                                  <m:ctrlPr>
                                    <a:rPr lang="en-US" sz="2800" b="0" i="1" smtClean="0">
                                      <a:latin typeface="Cambria Math" panose="02040503050406030204" pitchFamily="18" charset="0"/>
                                    </a:rPr>
                                  </m:ctrlPr>
                                </m:sSupPr>
                                <m:e>
                                  <m:f>
                                    <m:fPr>
                                      <m:ctrlPr>
                                        <a:rPr lang="bg-BG" sz="2800" b="0" i="1" smtClean="0">
                                          <a:latin typeface="Cambria Math" panose="02040503050406030204" pitchFamily="18" charset="0"/>
                                        </a:rPr>
                                      </m:ctrlPr>
                                    </m:fPr>
                                    <m:num>
                                      <m:sSubSup>
                                        <m:sSubSupPr>
                                          <m:ctrlPr>
                                            <a:rPr lang="en-US" sz="2800" b="0" i="1" smtClean="0">
                                              <a:latin typeface="Cambria Math" panose="02040503050406030204" pitchFamily="18" charset="0"/>
                                            </a:rPr>
                                          </m:ctrlPr>
                                        </m:sSubSupPr>
                                        <m:e>
                                          <m:r>
                                            <a:rPr lang="en-US" sz="2800" b="0" i="1" smtClean="0">
                                              <a:latin typeface="Cambria Math" charset="0"/>
                                              <a:ea typeface="Cambria Math" charset="0"/>
                                              <a:cs typeface="Cambria Math" charset="0"/>
                                            </a:rPr>
                                            <m:t>𝜎</m:t>
                                          </m:r>
                                        </m:e>
                                        <m:sub>
                                          <m:r>
                                            <a:rPr lang="en-US" sz="2800" b="0" i="1" smtClean="0">
                                              <a:latin typeface="Cambria Math" charset="0"/>
                                            </a:rPr>
                                            <m:t>𝑒</m:t>
                                          </m:r>
                                        </m:sub>
                                        <m:sup>
                                          <m:r>
                                            <a:rPr lang="en-US" sz="2800" b="0" i="1" smtClean="0">
                                              <a:latin typeface="Cambria Math" charset="0"/>
                                            </a:rPr>
                                            <m:t>2</m:t>
                                          </m:r>
                                        </m:sup>
                                      </m:sSubSup>
                                    </m:num>
                                    <m:den>
                                      <m:sSubSup>
                                        <m:sSubSupPr>
                                          <m:ctrlPr>
                                            <a:rPr lang="en-US" sz="2800" i="1">
                                              <a:latin typeface="Cambria Math" panose="02040503050406030204" pitchFamily="18" charset="0"/>
                                            </a:rPr>
                                          </m:ctrlPr>
                                        </m:sSubSupPr>
                                        <m:e>
                                          <m:r>
                                            <a:rPr lang="en-US" sz="2800" i="1">
                                              <a:latin typeface="Cambria Math" charset="0"/>
                                              <a:ea typeface="Cambria Math" charset="0"/>
                                              <a:cs typeface="Cambria Math" charset="0"/>
                                            </a:rPr>
                                            <m:t>𝜎</m:t>
                                          </m:r>
                                        </m:e>
                                        <m:sub>
                                          <m:r>
                                            <a:rPr lang="en-US" sz="2800" b="0" i="1" smtClean="0">
                                              <a:latin typeface="Cambria Math" charset="0"/>
                                            </a:rPr>
                                            <m:t>𝑎</m:t>
                                          </m:r>
                                        </m:sub>
                                        <m:sup>
                                          <m:r>
                                            <a:rPr lang="en-US" sz="2800" i="1">
                                              <a:latin typeface="Cambria Math" charset="0"/>
                                            </a:rPr>
                                            <m:t>2</m:t>
                                          </m:r>
                                        </m:sup>
                                      </m:sSubSup>
                                    </m:den>
                                  </m:f>
                                  <m:r>
                                    <a:rPr lang="en-US" sz="2800" b="0" i="1" smtClean="0">
                                      <a:latin typeface="Cambria Math" charset="0"/>
                                    </a:rPr>
                                    <m:t>𝐴</m:t>
                                  </m:r>
                                </m:e>
                                <m:sup>
                                  <m:r>
                                    <a:rPr lang="en-US" sz="2800" b="0" i="1" smtClean="0">
                                      <a:latin typeface="Cambria Math" charset="0"/>
                                    </a:rPr>
                                    <m:t>−1</m:t>
                                  </m:r>
                                </m:sup>
                              </m:sSup>
                            </m:e>
                          </m:mr>
                        </m:m>
                      </m:e>
                    </m:d>
                    <m:d>
                      <m:dPr>
                        <m:begChr m:val="["/>
                        <m:endChr m:val="]"/>
                        <m:ctrlPr>
                          <a:rPr lang="pt-BR" sz="2800" i="1">
                            <a:latin typeface="Cambria Math" panose="02040503050406030204" pitchFamily="18" charset="0"/>
                          </a:rPr>
                        </m:ctrlPr>
                      </m:dPr>
                      <m:e>
                        <m:m>
                          <m:mPr>
                            <m:mcs>
                              <m:mc>
                                <m:mcPr>
                                  <m:count m:val="1"/>
                                  <m:mcJc m:val="center"/>
                                </m:mcPr>
                              </m:mc>
                            </m:mcs>
                            <m:ctrlPr>
                              <a:rPr lang="cs-CZ" sz="2800" i="1" smtClean="0">
                                <a:latin typeface="Cambria Math" panose="02040503050406030204" pitchFamily="18" charset="0"/>
                              </a:rPr>
                            </m:ctrlPr>
                          </m:mPr>
                          <m:mr>
                            <m:e>
                              <m:r>
                                <m:rPr>
                                  <m:brk m:alnAt="7"/>
                                </m:rPr>
                                <a:rPr lang="en-US" sz="2800" b="0" i="1" smtClean="0">
                                  <a:latin typeface="Cambria Math" charset="0"/>
                                </a:rPr>
                                <m:t>𝑏</m:t>
                              </m:r>
                            </m:e>
                          </m:mr>
                          <m:mr>
                            <m:e>
                              <m:r>
                                <a:rPr lang="en-US" sz="2800" b="0" i="1" smtClean="0">
                                  <a:latin typeface="Cambria Math" charset="0"/>
                                </a:rPr>
                                <m:t>𝑢</m:t>
                              </m:r>
                            </m:e>
                          </m:mr>
                        </m:m>
                      </m:e>
                    </m:d>
                  </m:oMath>
                </a14:m>
                <a:r>
                  <a:rPr lang="en-US" sz="2800" dirty="0"/>
                  <a:t>=</a:t>
                </a:r>
                <a14:m>
                  <m:oMath xmlns:m="http://schemas.openxmlformats.org/officeDocument/2006/math">
                    <m:d>
                      <m:dPr>
                        <m:begChr m:val="["/>
                        <m:endChr m:val="]"/>
                        <m:ctrlPr>
                          <a:rPr lang="pt-BR" sz="2800" i="1">
                            <a:latin typeface="Cambria Math" panose="02040503050406030204" pitchFamily="18" charset="0"/>
                          </a:rPr>
                        </m:ctrlPr>
                      </m:dPr>
                      <m:e>
                        <m:m>
                          <m:mPr>
                            <m:mcs>
                              <m:mc>
                                <m:mcPr>
                                  <m:count m:val="1"/>
                                  <m:mcJc m:val="center"/>
                                </m:mcPr>
                              </m:mc>
                            </m:mcs>
                            <m:ctrlPr>
                              <a:rPr lang="cs-CZ" sz="2800" i="1" smtClean="0">
                                <a:latin typeface="Cambria Math" panose="02040503050406030204" pitchFamily="18" charset="0"/>
                              </a:rPr>
                            </m:ctrlPr>
                          </m:mPr>
                          <m:mr>
                            <m:e>
                              <m:sSup>
                                <m:sSupPr>
                                  <m:ctrlPr>
                                    <a:rPr lang="en-US" sz="2800" b="0" i="1" smtClean="0">
                                      <a:latin typeface="Cambria Math" panose="02040503050406030204" pitchFamily="18" charset="0"/>
                                    </a:rPr>
                                  </m:ctrlPr>
                                </m:sSupPr>
                                <m:e>
                                  <m:r>
                                    <m:rPr>
                                      <m:brk m:alnAt="7"/>
                                    </m:rPr>
                                    <a:rPr lang="en-US" sz="2800" b="0" i="1" smtClean="0">
                                      <a:latin typeface="Cambria Math" charset="0"/>
                                    </a:rPr>
                                    <m:t>𝑋</m:t>
                                  </m:r>
                                </m:e>
                                <m:sup>
                                  <m:r>
                                    <a:rPr lang="en-US" sz="2800" b="0" i="1" smtClean="0">
                                      <a:latin typeface="Cambria Math" charset="0"/>
                                    </a:rPr>
                                    <m:t>′</m:t>
                                  </m:r>
                                </m:sup>
                              </m:sSup>
                              <m:r>
                                <m:rPr>
                                  <m:brk m:alnAt="7"/>
                                </m:rPr>
                                <a:rPr lang="en-US" sz="2800" b="0" i="1" smtClean="0">
                                  <a:latin typeface="Cambria Math" charset="0"/>
                                </a:rPr>
                                <m:t>𝑦</m:t>
                              </m:r>
                            </m:e>
                          </m:mr>
                          <m:mr>
                            <m:e>
                              <m:sSup>
                                <m:sSupPr>
                                  <m:ctrlPr>
                                    <a:rPr lang="en-US" sz="2800" b="0" i="1" smtClean="0">
                                      <a:latin typeface="Cambria Math" panose="02040503050406030204" pitchFamily="18" charset="0"/>
                                    </a:rPr>
                                  </m:ctrlPr>
                                </m:sSupPr>
                                <m:e>
                                  <m:r>
                                    <a:rPr lang="en-US" sz="2800" b="0" i="1" smtClean="0">
                                      <a:latin typeface="Cambria Math" charset="0"/>
                                    </a:rPr>
                                    <m:t>𝑍</m:t>
                                  </m:r>
                                </m:e>
                                <m:sup>
                                  <m:r>
                                    <a:rPr lang="en-US" sz="2800" b="0" i="1" smtClean="0">
                                      <a:latin typeface="Cambria Math" charset="0"/>
                                    </a:rPr>
                                    <m:t>′</m:t>
                                  </m:r>
                                </m:sup>
                              </m:sSup>
                              <m:r>
                                <a:rPr lang="en-US" sz="2800" b="0" i="1" smtClean="0">
                                  <a:latin typeface="Cambria Math" charset="0"/>
                                </a:rPr>
                                <m:t>𝑦</m:t>
                              </m:r>
                            </m:e>
                          </m:mr>
                        </m:m>
                      </m:e>
                    </m:d>
                  </m:oMath>
                </a14:m>
                <a:endParaRPr lang="en-US" sz="2800" dirty="0"/>
              </a:p>
            </p:txBody>
          </p:sp>
        </mc:Choice>
        <mc:Fallback xmlns="">
          <p:sp>
            <p:nvSpPr>
              <p:cNvPr id="3" name="TextBox 2"/>
              <p:cNvSpPr txBox="1">
                <a:spLocks noRot="1" noChangeAspect="1" noMove="1" noResize="1" noEditPoints="1" noAdjustHandles="1" noChangeArrowheads="1" noChangeShapeType="1" noTextEdit="1"/>
              </p:cNvSpPr>
              <p:nvPr/>
            </p:nvSpPr>
            <p:spPr>
              <a:xfrm>
                <a:off x="457198" y="3801781"/>
                <a:ext cx="5081451" cy="1117550"/>
              </a:xfrm>
              <a:prstGeom prst="rect">
                <a:avLst/>
              </a:prstGeom>
              <a:blipFill rotWithShape="0">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p:cNvSpPr txBox="1"/>
              <p:nvPr/>
            </p:nvSpPr>
            <p:spPr>
              <a:xfrm>
                <a:off x="457199" y="2962139"/>
                <a:ext cx="5081451" cy="435056"/>
              </a:xfrm>
              <a:prstGeom prst="rect">
                <a:avLst/>
              </a:prstGeom>
              <a:noFill/>
            </p:spPr>
            <p:txBody>
              <a:bodyPr wrap="square" lIns="0" tIns="0" rIns="0" bIns="0" rtlCol="0">
                <a:spAutoFit/>
              </a:bodyPr>
              <a:lstStyle/>
              <a:p>
                <a:r>
                  <a:rPr lang="pt-BR" sz="2800" dirty="0"/>
                  <a:t>u</a:t>
                </a:r>
                <a:r>
                  <a:rPr lang="pt-BR" sz="2800" dirty="0" err="1"/>
                  <a:t>~N</a:t>
                </a:r>
                <a:r>
                  <a:rPr lang="pt-BR" sz="2800" dirty="0"/>
                  <a:t>(0, A</a:t>
                </a:r>
                <a14:m>
                  <m:oMath xmlns:m="http://schemas.openxmlformats.org/officeDocument/2006/math">
                    <m:sSubSup>
                      <m:sSubSupPr>
                        <m:ctrlPr>
                          <a:rPr lang="en-US" sz="2800" i="1">
                            <a:latin typeface="Cambria Math" panose="02040503050406030204" pitchFamily="18" charset="0"/>
                          </a:rPr>
                        </m:ctrlPr>
                      </m:sSubSupPr>
                      <m:e>
                        <m:r>
                          <a:rPr lang="en-US" sz="2800" i="1">
                            <a:latin typeface="Cambria Math" charset="0"/>
                            <a:ea typeface="Cambria Math" charset="0"/>
                            <a:cs typeface="Cambria Math" charset="0"/>
                          </a:rPr>
                          <m:t>𝜎</m:t>
                        </m:r>
                      </m:e>
                      <m:sub>
                        <m:r>
                          <a:rPr lang="en-US" sz="2800" i="1">
                            <a:latin typeface="Cambria Math" charset="0"/>
                          </a:rPr>
                          <m:t>𝑎</m:t>
                        </m:r>
                      </m:sub>
                      <m:sup>
                        <m:r>
                          <a:rPr lang="en-US" sz="2800" i="1">
                            <a:latin typeface="Cambria Math" charset="0"/>
                          </a:rPr>
                          <m:t>2</m:t>
                        </m:r>
                      </m:sup>
                    </m:sSubSup>
                    <m:r>
                      <a:rPr lang="en-US" sz="2800" b="0" i="1" smtClean="0">
                        <a:latin typeface="Cambria Math" charset="0"/>
                      </a:rPr>
                      <m:t>),</m:t>
                    </m:r>
                    <m:r>
                      <m:rPr>
                        <m:nor/>
                      </m:rPr>
                      <a:rPr lang="en-US" sz="2800" b="0" i="0" smtClean="0">
                        <a:latin typeface="Cambria Math" charset="0"/>
                      </a:rPr>
                      <m:t>e</m:t>
                    </m:r>
                    <m:r>
                      <m:rPr>
                        <m:nor/>
                      </m:rPr>
                      <a:rPr lang="pt-BR" sz="2800" dirty="0"/>
                      <m:t>~</m:t>
                    </m:r>
                    <m:r>
                      <m:rPr>
                        <m:nor/>
                      </m:rPr>
                      <a:rPr lang="pt-BR" sz="2800" dirty="0"/>
                      <m:t>N</m:t>
                    </m:r>
                    <m:r>
                      <m:rPr>
                        <m:nor/>
                      </m:rPr>
                      <a:rPr lang="pt-BR" sz="2800" dirty="0"/>
                      <m:t>(0,</m:t>
                    </m:r>
                    <m:r>
                      <m:rPr>
                        <m:nor/>
                      </m:rPr>
                      <a:rPr lang="en-US" sz="2800" b="0" i="0" dirty="0" smtClean="0"/>
                      <m:t> </m:t>
                    </m:r>
                    <m:r>
                      <m:rPr>
                        <m:nor/>
                      </m:rPr>
                      <a:rPr lang="en-US" sz="2800" b="0" i="0" dirty="0" smtClean="0"/>
                      <m:t>I</m:t>
                    </m:r>
                    <m:sSubSup>
                      <m:sSubSupPr>
                        <m:ctrlPr>
                          <a:rPr lang="en-US" sz="2800" i="1" smtClean="0">
                            <a:latin typeface="Cambria Math" panose="02040503050406030204" pitchFamily="18" charset="0"/>
                          </a:rPr>
                        </m:ctrlPr>
                      </m:sSubSupPr>
                      <m:e>
                        <m:r>
                          <a:rPr lang="en-US" sz="2800" i="1">
                            <a:latin typeface="Cambria Math" charset="0"/>
                            <a:ea typeface="Cambria Math" charset="0"/>
                            <a:cs typeface="Cambria Math" charset="0"/>
                          </a:rPr>
                          <m:t>𝜎</m:t>
                        </m:r>
                      </m:e>
                      <m:sub>
                        <m:r>
                          <a:rPr lang="en-US" sz="2800" b="0" i="1" smtClean="0">
                            <a:latin typeface="Cambria Math" charset="0"/>
                          </a:rPr>
                          <m:t>𝑒</m:t>
                        </m:r>
                      </m:sub>
                      <m:sup>
                        <m:r>
                          <a:rPr lang="en-US" sz="2800" i="1">
                            <a:latin typeface="Cambria Math" charset="0"/>
                          </a:rPr>
                          <m:t>2</m:t>
                        </m:r>
                      </m:sup>
                    </m:sSubSup>
                    <m:r>
                      <a:rPr lang="en-US" sz="2800" i="1">
                        <a:latin typeface="Cambria Math" charset="0"/>
                      </a:rPr>
                      <m:t>), </m:t>
                    </m:r>
                  </m:oMath>
                </a14:m>
                <a:endParaRPr lang="en-US" sz="2800" dirty="0"/>
              </a:p>
            </p:txBody>
          </p:sp>
        </mc:Choice>
        <mc:Fallback xmlns="">
          <p:sp>
            <p:nvSpPr>
              <p:cNvPr id="7" name="TextBox 6"/>
              <p:cNvSpPr txBox="1">
                <a:spLocks noRot="1" noChangeAspect="1" noMove="1" noResize="1" noEditPoints="1" noAdjustHandles="1" noChangeArrowheads="1" noChangeShapeType="1" noTextEdit="1"/>
              </p:cNvSpPr>
              <p:nvPr/>
            </p:nvSpPr>
            <p:spPr>
              <a:xfrm>
                <a:off x="457199" y="2962139"/>
                <a:ext cx="5081451" cy="435056"/>
              </a:xfrm>
              <a:prstGeom prst="rect">
                <a:avLst/>
              </a:prstGeom>
              <a:blipFill rotWithShape="0">
                <a:blip r:embed="rId4"/>
                <a:stretch>
                  <a:fillRect l="-4197" t="-22535" b="-50704"/>
                </a:stretch>
              </a:blipFill>
            </p:spPr>
            <p:txBody>
              <a:bodyPr/>
              <a:lstStyle/>
              <a:p>
                <a:r>
                  <a:rPr lang="en-US">
                    <a:noFill/>
                  </a:rPr>
                  <a:t> </a:t>
                </a:r>
              </a:p>
            </p:txBody>
          </p:sp>
        </mc:Fallback>
      </mc:AlternateContent>
      <p:pic>
        <p:nvPicPr>
          <p:cNvPr id="8" name="Picture 7"/>
          <p:cNvPicPr>
            <a:picLocks noChangeAspect="1"/>
          </p:cNvPicPr>
          <p:nvPr/>
        </p:nvPicPr>
        <p:blipFill>
          <a:blip r:embed="rId5"/>
          <a:stretch>
            <a:fillRect/>
          </a:stretch>
        </p:blipFill>
        <p:spPr>
          <a:xfrm>
            <a:off x="2401298" y="5730012"/>
            <a:ext cx="1193250" cy="867095"/>
          </a:xfrm>
          <a:prstGeom prst="rect">
            <a:avLst/>
          </a:prstGeom>
        </p:spPr>
      </p:pic>
      <p:cxnSp>
        <p:nvCxnSpPr>
          <p:cNvPr id="9" name="Straight Arrow Connector 8"/>
          <p:cNvCxnSpPr/>
          <p:nvPr/>
        </p:nvCxnSpPr>
        <p:spPr>
          <a:xfrm>
            <a:off x="3021759" y="4741558"/>
            <a:ext cx="12111" cy="1435184"/>
          </a:xfrm>
          <a:prstGeom prst="straightConnector1">
            <a:avLst/>
          </a:prstGeom>
          <a:ln w="38100">
            <a:solidFill>
              <a:srgbClr val="92D050"/>
            </a:solidFill>
            <a:tailEnd type="arrow"/>
          </a:ln>
        </p:spPr>
        <p:style>
          <a:lnRef idx="1">
            <a:schemeClr val="accent1"/>
          </a:lnRef>
          <a:fillRef idx="0">
            <a:schemeClr val="accent1"/>
          </a:fillRef>
          <a:effectRef idx="0">
            <a:schemeClr val="accent1"/>
          </a:effectRef>
          <a:fontRef idx="minor">
            <a:schemeClr val="tx1"/>
          </a:fontRef>
        </p:style>
      </p:cxnSp>
      <p:sp>
        <p:nvSpPr>
          <p:cNvPr id="11" name="Oval 10"/>
          <p:cNvSpPr>
            <a:spLocks noChangeAspect="1"/>
          </p:cNvSpPr>
          <p:nvPr/>
        </p:nvSpPr>
        <p:spPr>
          <a:xfrm>
            <a:off x="2655999" y="4207198"/>
            <a:ext cx="685800" cy="685800"/>
          </a:xfrm>
          <a:prstGeom prst="ellipse">
            <a:avLst/>
          </a:prstGeom>
          <a:noFill/>
          <a:ln w="3810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158662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11"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985765" y="829621"/>
            <a:ext cx="4446135" cy="5873960"/>
          </a:xfrm>
        </p:spPr>
        <p:txBody>
          <a:bodyPr/>
          <a:lstStyle/>
          <a:p>
            <a:pPr marL="0" indent="0">
              <a:lnSpc>
                <a:spcPct val="200000"/>
              </a:lnSpc>
              <a:buNone/>
            </a:pPr>
            <a:r>
              <a:rPr lang="en-US" dirty="0"/>
              <a:t>Twice of Co-Ancestry/kinship</a:t>
            </a:r>
          </a:p>
          <a:p>
            <a:pPr marL="0" indent="0">
              <a:lnSpc>
                <a:spcPct val="200000"/>
              </a:lnSpc>
              <a:buNone/>
            </a:pPr>
            <a:r>
              <a:rPr lang="en-US" dirty="0"/>
              <a:t>Many formats</a:t>
            </a:r>
          </a:p>
          <a:p>
            <a:pPr>
              <a:lnSpc>
                <a:spcPct val="200000"/>
              </a:lnSpc>
            </a:pPr>
            <a:r>
              <a:rPr lang="en-US" dirty="0"/>
              <a:t>Euclidean distance</a:t>
            </a:r>
          </a:p>
          <a:p>
            <a:pPr>
              <a:lnSpc>
                <a:spcPct val="200000"/>
              </a:lnSpc>
            </a:pPr>
            <a:r>
              <a:rPr lang="en-US" dirty="0" err="1"/>
              <a:t>Nel's</a:t>
            </a:r>
            <a:r>
              <a:rPr lang="en-US" dirty="0"/>
              <a:t> distance</a:t>
            </a:r>
          </a:p>
          <a:p>
            <a:pPr>
              <a:lnSpc>
                <a:spcPct val="200000"/>
              </a:lnSpc>
            </a:pPr>
            <a:r>
              <a:rPr lang="en-US" dirty="0" err="1"/>
              <a:t>VanRaden</a:t>
            </a:r>
            <a:r>
              <a:rPr lang="en-US" dirty="0"/>
              <a:t> kinship</a:t>
            </a:r>
          </a:p>
          <a:p>
            <a:pPr>
              <a:lnSpc>
                <a:spcPct val="200000"/>
              </a:lnSpc>
            </a:pPr>
            <a:r>
              <a:rPr lang="en-US" dirty="0"/>
              <a:t>ZHANG kinship</a:t>
            </a:r>
          </a:p>
        </p:txBody>
      </p:sp>
      <p:sp>
        <p:nvSpPr>
          <p:cNvPr id="3" name="Title 2"/>
          <p:cNvSpPr>
            <a:spLocks noGrp="1"/>
          </p:cNvSpPr>
          <p:nvPr>
            <p:ph type="title"/>
          </p:nvPr>
        </p:nvSpPr>
        <p:spPr>
          <a:xfrm>
            <a:off x="428264" y="0"/>
            <a:ext cx="8229600" cy="829621"/>
          </a:xfrm>
        </p:spPr>
        <p:txBody>
          <a:bodyPr/>
          <a:lstStyle/>
          <a:p>
            <a:r>
              <a:rPr lang="en-US" dirty="0">
                <a:solidFill>
                  <a:schemeClr val="accent2"/>
                </a:solidFill>
              </a:rPr>
              <a:t>A matrix / Kernel</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0309" y="1890787"/>
            <a:ext cx="1891355" cy="914400"/>
          </a:xfrm>
          <a:prstGeom prst="rect">
            <a:avLst/>
          </a:prstGeom>
        </p:spPr>
      </p:pic>
      <p:pic>
        <p:nvPicPr>
          <p:cNvPr id="6" name="Picture 5"/>
          <p:cNvPicPr>
            <a:picLocks noChangeAspect="1"/>
          </p:cNvPicPr>
          <p:nvPr/>
        </p:nvPicPr>
        <p:blipFill>
          <a:blip r:embed="rId3"/>
          <a:stretch>
            <a:fillRect/>
          </a:stretch>
        </p:blipFill>
        <p:spPr>
          <a:xfrm>
            <a:off x="5957606" y="2900442"/>
            <a:ext cx="2876764" cy="914400"/>
          </a:xfrm>
          <a:prstGeom prst="rect">
            <a:avLst/>
          </a:prstGeom>
          <a:solidFill>
            <a:schemeClr val="bg1"/>
          </a:solidFill>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5054" y="3910097"/>
            <a:ext cx="2441864" cy="914400"/>
          </a:xfrm>
          <a:prstGeom prst="rect">
            <a:avLst/>
          </a:prstGeom>
        </p:spPr>
      </p:pic>
      <p:pic>
        <p:nvPicPr>
          <p:cNvPr id="8" name="Picture 7"/>
          <p:cNvPicPr>
            <a:picLocks noChangeAspect="1"/>
          </p:cNvPicPr>
          <p:nvPr/>
        </p:nvPicPr>
        <p:blipFill>
          <a:blip r:embed="rId5"/>
          <a:stretch>
            <a:fillRect/>
          </a:stretch>
        </p:blipFill>
        <p:spPr>
          <a:xfrm>
            <a:off x="6576113" y="4919752"/>
            <a:ext cx="1933388" cy="1371600"/>
          </a:xfrm>
          <a:prstGeom prst="rect">
            <a:avLst/>
          </a:prstGeom>
        </p:spPr>
      </p:pic>
    </p:spTree>
    <p:extLst>
      <p:ext uri="{BB962C8B-B14F-4D97-AF65-F5344CB8AC3E}">
        <p14:creationId xmlns:p14="http://schemas.microsoft.com/office/powerpoint/2010/main" val="512307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167217" y="2037334"/>
            <a:ext cx="5839883" cy="4820665"/>
          </a:xfrm>
        </p:spPr>
        <p:txBody>
          <a:bodyPr>
            <a:noAutofit/>
          </a:bodyPr>
          <a:lstStyle/>
          <a:p>
            <a:r>
              <a:rPr lang="en-US" sz="2800" dirty="0"/>
              <a:t>Kinship coefficient</a:t>
            </a:r>
          </a:p>
          <a:p>
            <a:pPr lvl="1">
              <a:buFont typeface="Courier New" charset="0"/>
              <a:buChar char="o"/>
            </a:pPr>
            <a:r>
              <a:rPr lang="en-US" sz="2800" dirty="0" err="1"/>
              <a:t>Loiselle</a:t>
            </a:r>
            <a:r>
              <a:rPr lang="en-US" sz="2800" dirty="0"/>
              <a:t> et al. (1995)</a:t>
            </a:r>
          </a:p>
          <a:p>
            <a:pPr lvl="1">
              <a:buFont typeface="Courier New" charset="0"/>
              <a:buChar char="o"/>
            </a:pPr>
            <a:r>
              <a:rPr lang="en-US" sz="2800" dirty="0" err="1"/>
              <a:t>Ritland</a:t>
            </a:r>
            <a:r>
              <a:rPr lang="en-US" sz="2800" dirty="0"/>
              <a:t> (1996)</a:t>
            </a:r>
          </a:p>
          <a:p>
            <a:r>
              <a:rPr lang="en-US" sz="2800" dirty="0"/>
              <a:t>Relationship coefficient</a:t>
            </a:r>
          </a:p>
          <a:p>
            <a:pPr lvl="1">
              <a:buFont typeface="Courier New" charset="0"/>
              <a:buChar char="o"/>
            </a:pPr>
            <a:r>
              <a:rPr lang="en-US" sz="2800" dirty="0" err="1"/>
              <a:t>Queller</a:t>
            </a:r>
            <a:r>
              <a:rPr lang="en-US" sz="2800" dirty="0"/>
              <a:t> &amp; Goodnight (1989)</a:t>
            </a:r>
          </a:p>
          <a:p>
            <a:pPr lvl="1">
              <a:buFont typeface="Courier New" charset="0"/>
              <a:buChar char="o"/>
            </a:pPr>
            <a:r>
              <a:rPr lang="en-US" sz="2800" dirty="0"/>
              <a:t>Hardy &amp; </a:t>
            </a:r>
            <a:r>
              <a:rPr lang="en-US" sz="2800" dirty="0" err="1"/>
              <a:t>Vekemans</a:t>
            </a:r>
            <a:r>
              <a:rPr lang="en-US" sz="2800" dirty="0"/>
              <a:t> (1999)</a:t>
            </a:r>
          </a:p>
          <a:p>
            <a:pPr lvl="1">
              <a:buFont typeface="Courier New" charset="0"/>
              <a:buChar char="o"/>
            </a:pPr>
            <a:r>
              <a:rPr lang="en-US" sz="2800" dirty="0"/>
              <a:t>Lynch &amp; </a:t>
            </a:r>
            <a:r>
              <a:rPr lang="en-US" sz="2800" dirty="0" err="1"/>
              <a:t>Ritland</a:t>
            </a:r>
            <a:r>
              <a:rPr lang="en-US" sz="2800" dirty="0"/>
              <a:t> (1999)</a:t>
            </a:r>
          </a:p>
          <a:p>
            <a:pPr lvl="1">
              <a:buFont typeface="Courier New" charset="0"/>
              <a:buChar char="o"/>
            </a:pPr>
            <a:r>
              <a:rPr lang="en-US" sz="2800" dirty="0"/>
              <a:t>Wang (2002);</a:t>
            </a:r>
          </a:p>
          <a:p>
            <a:r>
              <a:rPr lang="en-US" sz="2800" dirty="0"/>
              <a:t>Genetic distance: </a:t>
            </a:r>
            <a:r>
              <a:rPr lang="en-US" sz="2800" dirty="0" err="1"/>
              <a:t>Rousset</a:t>
            </a:r>
            <a:r>
              <a:rPr lang="en-US" sz="2800" dirty="0"/>
              <a:t> (2000)</a:t>
            </a:r>
          </a:p>
        </p:txBody>
      </p:sp>
      <p:sp>
        <p:nvSpPr>
          <p:cNvPr id="3" name="Title 2"/>
          <p:cNvSpPr>
            <a:spLocks noGrp="1"/>
          </p:cNvSpPr>
          <p:nvPr>
            <p:ph type="title"/>
          </p:nvPr>
        </p:nvSpPr>
        <p:spPr>
          <a:xfrm>
            <a:off x="457200" y="338328"/>
            <a:ext cx="8229600" cy="1033272"/>
          </a:xfrm>
        </p:spPr>
        <p:txBody>
          <a:bodyPr/>
          <a:lstStyle/>
          <a:p>
            <a:r>
              <a:rPr lang="en-US" b="1" dirty="0" err="1"/>
              <a:t>SPAGeDi</a:t>
            </a:r>
            <a:endParaRPr lang="en-US" dirty="0"/>
          </a:p>
        </p:txBody>
      </p:sp>
      <p:sp>
        <p:nvSpPr>
          <p:cNvPr id="4" name="Rectangle 3"/>
          <p:cNvSpPr/>
          <p:nvPr/>
        </p:nvSpPr>
        <p:spPr>
          <a:xfrm>
            <a:off x="1" y="1130971"/>
            <a:ext cx="9143999" cy="584775"/>
          </a:xfrm>
          <a:prstGeom prst="rect">
            <a:avLst/>
          </a:prstGeom>
        </p:spPr>
        <p:txBody>
          <a:bodyPr wrap="square">
            <a:spAutoFit/>
          </a:bodyPr>
          <a:lstStyle/>
          <a:p>
            <a:pPr algn="ctr"/>
            <a:r>
              <a:rPr lang="en-US" sz="1600" dirty="0">
                <a:solidFill>
                  <a:srgbClr val="463C3C"/>
                </a:solidFill>
                <a:latin typeface="ArialMT" charset="0"/>
              </a:rPr>
              <a:t>Hardy OJ, </a:t>
            </a:r>
            <a:r>
              <a:rPr lang="en-US" sz="1600" dirty="0" err="1">
                <a:solidFill>
                  <a:srgbClr val="463C3C"/>
                </a:solidFill>
                <a:latin typeface="ArialMT" charset="0"/>
              </a:rPr>
              <a:t>Vekemans</a:t>
            </a:r>
            <a:r>
              <a:rPr lang="en-US" sz="1600" dirty="0">
                <a:solidFill>
                  <a:srgbClr val="463C3C"/>
                </a:solidFill>
                <a:latin typeface="ArialMT" charset="0"/>
              </a:rPr>
              <a:t> X (2002) </a:t>
            </a:r>
            <a:r>
              <a:rPr lang="en-US" sz="1600" dirty="0" err="1">
                <a:solidFill>
                  <a:srgbClr val="463C3C"/>
                </a:solidFill>
                <a:latin typeface="ArialMT" charset="0"/>
              </a:rPr>
              <a:t>SPAGeDi</a:t>
            </a:r>
            <a:r>
              <a:rPr lang="en-US" sz="1600" dirty="0">
                <a:solidFill>
                  <a:srgbClr val="463C3C"/>
                </a:solidFill>
                <a:latin typeface="ArialMT" charset="0"/>
              </a:rPr>
              <a:t>: a versatile computer program to </a:t>
            </a:r>
            <a:r>
              <a:rPr lang="en-US" sz="1600" dirty="0" err="1">
                <a:solidFill>
                  <a:srgbClr val="463C3C"/>
                </a:solidFill>
                <a:latin typeface="ArialMT" charset="0"/>
              </a:rPr>
              <a:t>analyse</a:t>
            </a:r>
            <a:r>
              <a:rPr lang="en-US" sz="1600" dirty="0">
                <a:solidFill>
                  <a:srgbClr val="463C3C"/>
                </a:solidFill>
                <a:latin typeface="ArialMT" charset="0"/>
              </a:rPr>
              <a:t> spatial </a:t>
            </a:r>
          </a:p>
          <a:p>
            <a:pPr algn="ctr"/>
            <a:r>
              <a:rPr lang="en-US" sz="1600" dirty="0">
                <a:solidFill>
                  <a:srgbClr val="463C3C"/>
                </a:solidFill>
                <a:latin typeface="ArialMT" charset="0"/>
              </a:rPr>
              <a:t>genetic structure at the individual or population levels. </a:t>
            </a:r>
            <a:r>
              <a:rPr lang="en-US" sz="1600" i="1" dirty="0">
                <a:solidFill>
                  <a:srgbClr val="463C3C"/>
                </a:solidFill>
                <a:latin typeface="ArialMT" charset="0"/>
              </a:rPr>
              <a:t>Molecular Ecology Notes</a:t>
            </a:r>
            <a:r>
              <a:rPr lang="en-US" sz="1600" dirty="0">
                <a:solidFill>
                  <a:srgbClr val="463C3C"/>
                </a:solidFill>
                <a:latin typeface="ArialMT" charset="0"/>
              </a:rPr>
              <a:t> 2: 618-620.</a:t>
            </a:r>
            <a:endParaRPr lang="en-US" sz="1600" dirty="0"/>
          </a:p>
        </p:txBody>
      </p:sp>
      <p:pic>
        <p:nvPicPr>
          <p:cNvPr id="5" name="Picture 4"/>
          <p:cNvPicPr>
            <a:picLocks noChangeAspect="1"/>
          </p:cNvPicPr>
          <p:nvPr/>
        </p:nvPicPr>
        <p:blipFill>
          <a:blip r:embed="rId2"/>
          <a:stretch>
            <a:fillRect/>
          </a:stretch>
        </p:blipFill>
        <p:spPr>
          <a:xfrm>
            <a:off x="5549900" y="2859809"/>
            <a:ext cx="3136900" cy="2501900"/>
          </a:xfrm>
          <a:prstGeom prst="rect">
            <a:avLst/>
          </a:prstGeom>
        </p:spPr>
      </p:pic>
    </p:spTree>
    <p:extLst>
      <p:ext uri="{BB962C8B-B14F-4D97-AF65-F5344CB8AC3E}">
        <p14:creationId xmlns:p14="http://schemas.microsoft.com/office/powerpoint/2010/main" val="14645390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Middle ground</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321107614"/>
              </p:ext>
            </p:extLst>
          </p:nvPr>
        </p:nvGraphicFramePr>
        <p:xfrm>
          <a:off x="72670" y="2902399"/>
          <a:ext cx="2080580" cy="2147055"/>
        </p:xfrm>
        <a:graphic>
          <a:graphicData uri="http://schemas.openxmlformats.org/drawingml/2006/table">
            <a:tbl>
              <a:tblPr firstRow="1" bandRow="1">
                <a:tableStyleId>{5C22544A-7EE6-4342-B048-85BDC9FD1C3A}</a:tableStyleId>
              </a:tblPr>
              <a:tblGrid>
                <a:gridCol w="416116">
                  <a:extLst>
                    <a:ext uri="{9D8B030D-6E8A-4147-A177-3AD203B41FA5}">
                      <a16:colId xmlns:a16="http://schemas.microsoft.com/office/drawing/2014/main" val="20000"/>
                    </a:ext>
                  </a:extLst>
                </a:gridCol>
                <a:gridCol w="416116">
                  <a:extLst>
                    <a:ext uri="{9D8B030D-6E8A-4147-A177-3AD203B41FA5}">
                      <a16:colId xmlns:a16="http://schemas.microsoft.com/office/drawing/2014/main" val="20001"/>
                    </a:ext>
                  </a:extLst>
                </a:gridCol>
                <a:gridCol w="416116">
                  <a:extLst>
                    <a:ext uri="{9D8B030D-6E8A-4147-A177-3AD203B41FA5}">
                      <a16:colId xmlns:a16="http://schemas.microsoft.com/office/drawing/2014/main" val="20002"/>
                    </a:ext>
                  </a:extLst>
                </a:gridCol>
                <a:gridCol w="416116">
                  <a:extLst>
                    <a:ext uri="{9D8B030D-6E8A-4147-A177-3AD203B41FA5}">
                      <a16:colId xmlns:a16="http://schemas.microsoft.com/office/drawing/2014/main" val="20003"/>
                    </a:ext>
                  </a:extLst>
                </a:gridCol>
                <a:gridCol w="416116">
                  <a:extLst>
                    <a:ext uri="{9D8B030D-6E8A-4147-A177-3AD203B41FA5}">
                      <a16:colId xmlns:a16="http://schemas.microsoft.com/office/drawing/2014/main" val="20004"/>
                    </a:ext>
                  </a:extLst>
                </a:gridCol>
              </a:tblGrid>
              <a:tr h="429411">
                <a:tc>
                  <a:txBody>
                    <a:bodyPr/>
                    <a:lstStyle/>
                    <a:p>
                      <a:r>
                        <a:rPr lang="en-US" b="0" dirty="0">
                          <a:solidFill>
                            <a:schemeClr val="tx1"/>
                          </a:solidFill>
                        </a:rPr>
                        <a:t>1</a:t>
                      </a: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0</a:t>
                      </a:r>
                    </a:p>
                  </a:txBody>
                  <a:tcPr>
                    <a:noFill/>
                  </a:tcPr>
                </a:tc>
                <a:extLst>
                  <a:ext uri="{0D108BD9-81ED-4DB2-BD59-A6C34878D82A}">
                    <a16:rowId xmlns:a16="http://schemas.microsoft.com/office/drawing/2014/main" val="10000"/>
                  </a:ext>
                </a:extLst>
              </a:tr>
              <a:tr h="429411">
                <a:tc>
                  <a:txBody>
                    <a:bodyPr/>
                    <a:lstStyle/>
                    <a:p>
                      <a:r>
                        <a:rPr lang="en-US" b="0">
                          <a:solidFill>
                            <a:schemeClr val="tx1"/>
                          </a:solidFill>
                        </a:rPr>
                        <a:t>0</a:t>
                      </a:r>
                      <a:endParaRPr lang="en-US" b="0" dirty="0">
                        <a:solidFill>
                          <a:schemeClr val="tx1"/>
                        </a:solidFill>
                      </a:endParaRPr>
                    </a:p>
                  </a:txBody>
                  <a:tcPr>
                    <a:noFill/>
                  </a:tcPr>
                </a:tc>
                <a:tc>
                  <a:txBody>
                    <a:bodyPr/>
                    <a:lstStyle/>
                    <a:p>
                      <a:r>
                        <a:rPr lang="en-US" b="0" dirty="0">
                          <a:solidFill>
                            <a:schemeClr val="tx1"/>
                          </a:solidFill>
                        </a:rPr>
                        <a:t>1</a:t>
                      </a: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0</a:t>
                      </a:r>
                    </a:p>
                  </a:txBody>
                  <a:tcPr>
                    <a:noFill/>
                  </a:tcPr>
                </a:tc>
                <a:extLst>
                  <a:ext uri="{0D108BD9-81ED-4DB2-BD59-A6C34878D82A}">
                    <a16:rowId xmlns:a16="http://schemas.microsoft.com/office/drawing/2014/main" val="10001"/>
                  </a:ext>
                </a:extLst>
              </a:tr>
              <a:tr h="429411">
                <a:tc>
                  <a:txBody>
                    <a:bodyPr/>
                    <a:lstStyle/>
                    <a:p>
                      <a:r>
                        <a:rPr lang="en-US" b="0">
                          <a:solidFill>
                            <a:schemeClr val="tx1"/>
                          </a:solidFill>
                        </a:rPr>
                        <a:t>0</a:t>
                      </a:r>
                      <a:endParaRPr lang="en-US" b="0" dirty="0">
                        <a:solidFill>
                          <a:schemeClr val="tx1"/>
                        </a:solidFill>
                      </a:endParaRP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1</a:t>
                      </a: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0</a:t>
                      </a:r>
                    </a:p>
                  </a:txBody>
                  <a:tcPr>
                    <a:noFill/>
                  </a:tcPr>
                </a:tc>
                <a:extLst>
                  <a:ext uri="{0D108BD9-81ED-4DB2-BD59-A6C34878D82A}">
                    <a16:rowId xmlns:a16="http://schemas.microsoft.com/office/drawing/2014/main" val="10002"/>
                  </a:ext>
                </a:extLst>
              </a:tr>
              <a:tr h="429411">
                <a:tc>
                  <a:txBody>
                    <a:bodyPr/>
                    <a:lstStyle/>
                    <a:p>
                      <a:r>
                        <a:rPr lang="en-US" b="0" dirty="0">
                          <a:solidFill>
                            <a:schemeClr val="tx1"/>
                          </a:solidFill>
                        </a:rPr>
                        <a:t>0</a:t>
                      </a: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1</a:t>
                      </a:r>
                    </a:p>
                  </a:txBody>
                  <a:tcPr>
                    <a:noFill/>
                  </a:tcPr>
                </a:tc>
                <a:tc>
                  <a:txBody>
                    <a:bodyPr/>
                    <a:lstStyle/>
                    <a:p>
                      <a:r>
                        <a:rPr lang="en-US" b="0" dirty="0">
                          <a:solidFill>
                            <a:schemeClr val="tx1"/>
                          </a:solidFill>
                        </a:rPr>
                        <a:t>0</a:t>
                      </a:r>
                    </a:p>
                  </a:txBody>
                  <a:tcPr>
                    <a:noFill/>
                  </a:tcPr>
                </a:tc>
                <a:extLst>
                  <a:ext uri="{0D108BD9-81ED-4DB2-BD59-A6C34878D82A}">
                    <a16:rowId xmlns:a16="http://schemas.microsoft.com/office/drawing/2014/main" val="10003"/>
                  </a:ext>
                </a:extLst>
              </a:tr>
              <a:tr h="429411">
                <a:tc>
                  <a:txBody>
                    <a:bodyPr/>
                    <a:lstStyle/>
                    <a:p>
                      <a:r>
                        <a:rPr lang="en-US" b="0">
                          <a:solidFill>
                            <a:schemeClr val="tx1"/>
                          </a:solidFill>
                        </a:rPr>
                        <a:t>0</a:t>
                      </a:r>
                      <a:endParaRPr lang="en-US" b="0" dirty="0">
                        <a:solidFill>
                          <a:schemeClr val="tx1"/>
                        </a:solidFill>
                      </a:endParaRP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0</a:t>
                      </a:r>
                    </a:p>
                  </a:txBody>
                  <a:tcPr>
                    <a:noFill/>
                  </a:tcPr>
                </a:tc>
                <a:tc>
                  <a:txBody>
                    <a:bodyPr/>
                    <a:lstStyle/>
                    <a:p>
                      <a:r>
                        <a:rPr lang="en-US" b="0" dirty="0">
                          <a:solidFill>
                            <a:schemeClr val="tx1"/>
                          </a:solidFill>
                        </a:rPr>
                        <a:t>1</a:t>
                      </a:r>
                    </a:p>
                  </a:txBody>
                  <a:tcPr>
                    <a:noFill/>
                  </a:tcPr>
                </a:tc>
                <a:extLst>
                  <a:ext uri="{0D108BD9-81ED-4DB2-BD59-A6C34878D82A}">
                    <a16:rowId xmlns:a16="http://schemas.microsoft.com/office/drawing/2014/main" val="10004"/>
                  </a:ext>
                </a:extLst>
              </a:tr>
            </a:tbl>
          </a:graphicData>
        </a:graphic>
      </p:graphicFrame>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64642" y="3095912"/>
            <a:ext cx="1712993" cy="1709117"/>
          </a:xfrm>
          <a:prstGeom prst="rect">
            <a:avLst/>
          </a:prstGeom>
        </p:spPr>
      </p:pic>
      <p:graphicFrame>
        <p:nvGraphicFramePr>
          <p:cNvPr id="8" name="Table 7"/>
          <p:cNvGraphicFramePr>
            <a:graphicFrameLocks noGrp="1"/>
          </p:cNvGraphicFramePr>
          <p:nvPr>
            <p:extLst>
              <p:ext uri="{D42A27DB-BD31-4B8C-83A1-F6EECF244321}">
                <p14:modId xmlns:p14="http://schemas.microsoft.com/office/powerpoint/2010/main" val="2065016971"/>
              </p:ext>
            </p:extLst>
          </p:nvPr>
        </p:nvGraphicFramePr>
        <p:xfrm>
          <a:off x="2224887" y="2902400"/>
          <a:ext cx="2177555" cy="2147055"/>
        </p:xfrm>
        <a:graphic>
          <a:graphicData uri="http://schemas.openxmlformats.org/drawingml/2006/table">
            <a:tbl>
              <a:tblPr>
                <a:tableStyleId>{5C22544A-7EE6-4342-B048-85BDC9FD1C3A}</a:tableStyleId>
              </a:tblPr>
              <a:tblGrid>
                <a:gridCol w="435511">
                  <a:extLst>
                    <a:ext uri="{9D8B030D-6E8A-4147-A177-3AD203B41FA5}">
                      <a16:colId xmlns:a16="http://schemas.microsoft.com/office/drawing/2014/main" val="20000"/>
                    </a:ext>
                  </a:extLst>
                </a:gridCol>
                <a:gridCol w="435511">
                  <a:extLst>
                    <a:ext uri="{9D8B030D-6E8A-4147-A177-3AD203B41FA5}">
                      <a16:colId xmlns:a16="http://schemas.microsoft.com/office/drawing/2014/main" val="20001"/>
                    </a:ext>
                  </a:extLst>
                </a:gridCol>
                <a:gridCol w="435511">
                  <a:extLst>
                    <a:ext uri="{9D8B030D-6E8A-4147-A177-3AD203B41FA5}">
                      <a16:colId xmlns:a16="http://schemas.microsoft.com/office/drawing/2014/main" val="20002"/>
                    </a:ext>
                  </a:extLst>
                </a:gridCol>
                <a:gridCol w="435511">
                  <a:extLst>
                    <a:ext uri="{9D8B030D-6E8A-4147-A177-3AD203B41FA5}">
                      <a16:colId xmlns:a16="http://schemas.microsoft.com/office/drawing/2014/main" val="20003"/>
                    </a:ext>
                  </a:extLst>
                </a:gridCol>
                <a:gridCol w="435511">
                  <a:extLst>
                    <a:ext uri="{9D8B030D-6E8A-4147-A177-3AD203B41FA5}">
                      <a16:colId xmlns:a16="http://schemas.microsoft.com/office/drawing/2014/main" val="20004"/>
                    </a:ext>
                  </a:extLst>
                </a:gridCol>
              </a:tblGrid>
              <a:tr h="429411">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l-PL" sz="1600" u="none" strike="noStrike">
                          <a:effectLst/>
                        </a:rPr>
                        <a:t>0.06</a:t>
                      </a:r>
                      <a:endParaRPr lang="pl-PL"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dirty="0">
                          <a:effectLst/>
                        </a:rPr>
                        <a:t>0.04</a:t>
                      </a:r>
                      <a:endParaRPr lang="is-IS"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extLst>
                  <a:ext uri="{0D108BD9-81ED-4DB2-BD59-A6C34878D82A}">
                    <a16:rowId xmlns:a16="http://schemas.microsoft.com/office/drawing/2014/main" val="10000"/>
                  </a:ext>
                </a:extLst>
              </a:tr>
              <a:tr h="429411">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l-PL" sz="1600" u="none" strike="noStrike">
                          <a:effectLst/>
                        </a:rPr>
                        <a:t>0.06</a:t>
                      </a:r>
                      <a:endParaRPr lang="pl-PL"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extLst>
                  <a:ext uri="{0D108BD9-81ED-4DB2-BD59-A6C34878D82A}">
                    <a16:rowId xmlns:a16="http://schemas.microsoft.com/office/drawing/2014/main" val="10001"/>
                  </a:ext>
                </a:extLst>
              </a:tr>
              <a:tr h="429411">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nb-NO" sz="1600" u="none" strike="noStrike">
                          <a:effectLst/>
                        </a:rPr>
                        <a:t>1.00</a:t>
                      </a:r>
                      <a:endParaRPr lang="nb-NO"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dirty="0">
                          <a:effectLst/>
                        </a:rPr>
                        <a:t>0.04</a:t>
                      </a:r>
                      <a:endParaRPr lang="is-IS"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extLst>
                  <a:ext uri="{0D108BD9-81ED-4DB2-BD59-A6C34878D82A}">
                    <a16:rowId xmlns:a16="http://schemas.microsoft.com/office/drawing/2014/main" val="10002"/>
                  </a:ext>
                </a:extLst>
              </a:tr>
              <a:tr h="429411">
                <a:tc>
                  <a:txBody>
                    <a:bodyPr/>
                    <a:lstStyle/>
                    <a:p>
                      <a:pPr algn="ctr" fontAlgn="ctr"/>
                      <a:r>
                        <a:rPr lang="pl-PL" sz="1600" u="none" strike="noStrike">
                          <a:effectLst/>
                        </a:rPr>
                        <a:t>0.06</a:t>
                      </a:r>
                      <a:endParaRPr lang="pl-PL"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l-PL" sz="1600" u="none" strike="noStrike">
                          <a:effectLst/>
                        </a:rPr>
                        <a:t>0.06</a:t>
                      </a:r>
                      <a:endParaRPr lang="pl-PL"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extLst>
                  <a:ext uri="{0D108BD9-81ED-4DB2-BD59-A6C34878D82A}">
                    <a16:rowId xmlns:a16="http://schemas.microsoft.com/office/drawing/2014/main" val="10003"/>
                  </a:ext>
                </a:extLst>
              </a:tr>
              <a:tr h="429411">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dirty="0">
                          <a:effectLst/>
                        </a:rPr>
                        <a:t>0.05</a:t>
                      </a:r>
                      <a:endParaRPr lang="pt-BR"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257012430"/>
              </p:ext>
            </p:extLst>
          </p:nvPr>
        </p:nvGraphicFramePr>
        <p:xfrm>
          <a:off x="4674948" y="2902399"/>
          <a:ext cx="2107355" cy="2147055"/>
        </p:xfrm>
        <a:graphic>
          <a:graphicData uri="http://schemas.openxmlformats.org/drawingml/2006/table">
            <a:tbl>
              <a:tblPr>
                <a:tableStyleId>{5C22544A-7EE6-4342-B048-85BDC9FD1C3A}</a:tableStyleId>
              </a:tblPr>
              <a:tblGrid>
                <a:gridCol w="421471">
                  <a:extLst>
                    <a:ext uri="{9D8B030D-6E8A-4147-A177-3AD203B41FA5}">
                      <a16:colId xmlns:a16="http://schemas.microsoft.com/office/drawing/2014/main" val="20000"/>
                    </a:ext>
                  </a:extLst>
                </a:gridCol>
                <a:gridCol w="421471">
                  <a:extLst>
                    <a:ext uri="{9D8B030D-6E8A-4147-A177-3AD203B41FA5}">
                      <a16:colId xmlns:a16="http://schemas.microsoft.com/office/drawing/2014/main" val="20001"/>
                    </a:ext>
                  </a:extLst>
                </a:gridCol>
                <a:gridCol w="421471">
                  <a:extLst>
                    <a:ext uri="{9D8B030D-6E8A-4147-A177-3AD203B41FA5}">
                      <a16:colId xmlns:a16="http://schemas.microsoft.com/office/drawing/2014/main" val="20002"/>
                    </a:ext>
                  </a:extLst>
                </a:gridCol>
                <a:gridCol w="421471">
                  <a:extLst>
                    <a:ext uri="{9D8B030D-6E8A-4147-A177-3AD203B41FA5}">
                      <a16:colId xmlns:a16="http://schemas.microsoft.com/office/drawing/2014/main" val="20003"/>
                    </a:ext>
                  </a:extLst>
                </a:gridCol>
                <a:gridCol w="421471">
                  <a:extLst>
                    <a:ext uri="{9D8B030D-6E8A-4147-A177-3AD203B41FA5}">
                      <a16:colId xmlns:a16="http://schemas.microsoft.com/office/drawing/2014/main" val="20004"/>
                    </a:ext>
                  </a:extLst>
                </a:gridCol>
              </a:tblGrid>
              <a:tr h="429411">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0.19</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0.17</a:t>
                      </a:r>
                      <a:endParaRPr lang="nb-NO" sz="1600" b="1" i="0" u="none" strike="noStrike">
                        <a:solidFill>
                          <a:srgbClr val="000000"/>
                        </a:solidFill>
                        <a:effectLst/>
                        <a:latin typeface="Calibri" charset="0"/>
                      </a:endParaRPr>
                    </a:p>
                  </a:txBody>
                  <a:tcPr marL="11133" marR="11133" marT="11133" marB="0" anchor="ctr">
                    <a:solidFill>
                      <a:srgbClr val="FFC000"/>
                    </a:solidFill>
                  </a:tcPr>
                </a:tc>
                <a:extLst>
                  <a:ext uri="{0D108BD9-81ED-4DB2-BD59-A6C34878D82A}">
                    <a16:rowId xmlns:a16="http://schemas.microsoft.com/office/drawing/2014/main" val="10000"/>
                  </a:ext>
                </a:extLst>
              </a:tr>
              <a:tr h="429411">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1.00</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0.17</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0.16</a:t>
                      </a:r>
                      <a:endParaRPr lang="nb-NO" sz="1600" b="1" i="0" u="none" strike="noStrike">
                        <a:solidFill>
                          <a:srgbClr val="000000"/>
                        </a:solidFill>
                        <a:effectLst/>
                        <a:latin typeface="Calibri" charset="0"/>
                      </a:endParaRPr>
                    </a:p>
                  </a:txBody>
                  <a:tcPr marL="11133" marR="11133" marT="11133" marB="0" anchor="ctr">
                    <a:solidFill>
                      <a:srgbClr val="FFC000"/>
                    </a:solidFill>
                  </a:tcPr>
                </a:tc>
                <a:extLst>
                  <a:ext uri="{0D108BD9-81ED-4DB2-BD59-A6C34878D82A}">
                    <a16:rowId xmlns:a16="http://schemas.microsoft.com/office/drawing/2014/main" val="10001"/>
                  </a:ext>
                </a:extLst>
              </a:tr>
              <a:tr h="429411">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0.17</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1.00</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0.17</a:t>
                      </a:r>
                      <a:endParaRPr lang="nb-NO" sz="1600" b="1" i="0" u="none" strike="noStrike">
                        <a:solidFill>
                          <a:srgbClr val="000000"/>
                        </a:solidFill>
                        <a:effectLst/>
                        <a:latin typeface="Calibri" charset="0"/>
                      </a:endParaRPr>
                    </a:p>
                  </a:txBody>
                  <a:tcPr marL="11133" marR="11133" marT="11133" marB="0" anchor="ctr">
                    <a:solidFill>
                      <a:srgbClr val="FFC000"/>
                    </a:solidFill>
                  </a:tcPr>
                </a:tc>
                <a:extLst>
                  <a:ext uri="{0D108BD9-81ED-4DB2-BD59-A6C34878D82A}">
                    <a16:rowId xmlns:a16="http://schemas.microsoft.com/office/drawing/2014/main" val="10002"/>
                  </a:ext>
                </a:extLst>
              </a:tr>
              <a:tr h="429411">
                <a:tc>
                  <a:txBody>
                    <a:bodyPr/>
                    <a:lstStyle/>
                    <a:p>
                      <a:pPr algn="ctr" fontAlgn="ctr"/>
                      <a:r>
                        <a:rPr lang="nb-NO" sz="1600" u="none" strike="noStrike">
                          <a:effectLst/>
                        </a:rPr>
                        <a:t>0.19</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extLst>
                  <a:ext uri="{0D108BD9-81ED-4DB2-BD59-A6C34878D82A}">
                    <a16:rowId xmlns:a16="http://schemas.microsoft.com/office/drawing/2014/main" val="10003"/>
                  </a:ext>
                </a:extLst>
              </a:tr>
              <a:tr h="429411">
                <a:tc>
                  <a:txBody>
                    <a:bodyPr/>
                    <a:lstStyle/>
                    <a:p>
                      <a:pPr algn="ctr" fontAlgn="ctr"/>
                      <a:r>
                        <a:rPr lang="nb-NO" sz="1600" u="none" strike="noStrike" dirty="0">
                          <a:effectLst/>
                        </a:rPr>
                        <a:t>0.17</a:t>
                      </a:r>
                      <a:endParaRPr lang="nb-NO" sz="1600" b="1" i="0" u="none" strike="noStrike" dirty="0">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0.16</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dirty="0">
                          <a:effectLst/>
                        </a:rPr>
                        <a:t>0.17</a:t>
                      </a:r>
                      <a:endParaRPr lang="nb-NO" sz="1600" b="1" i="0" u="none" strike="noStrike" dirty="0">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rgbClr val="FFC000"/>
                    </a:solidFill>
                  </a:tcPr>
                </a:tc>
                <a:extLst>
                  <a:ext uri="{0D108BD9-81ED-4DB2-BD59-A6C34878D82A}">
                    <a16:rowId xmlns:a16="http://schemas.microsoft.com/office/drawing/2014/main" val="10004"/>
                  </a:ext>
                </a:extLst>
              </a:tr>
            </a:tbl>
          </a:graphicData>
        </a:graphic>
      </p:graphicFrame>
      <p:sp>
        <p:nvSpPr>
          <p:cNvPr id="10" name="Rectangle 9"/>
          <p:cNvSpPr/>
          <p:nvPr/>
        </p:nvSpPr>
        <p:spPr>
          <a:xfrm>
            <a:off x="306961" y="6071740"/>
            <a:ext cx="1611998"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Ignored</a:t>
            </a:r>
          </a:p>
        </p:txBody>
      </p:sp>
      <p:sp>
        <p:nvSpPr>
          <p:cNvPr id="11" name="Rectangle 10"/>
          <p:cNvSpPr/>
          <p:nvPr/>
        </p:nvSpPr>
        <p:spPr>
          <a:xfrm>
            <a:off x="6879195" y="6071740"/>
            <a:ext cx="2264805"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solidFill>
                  <a:schemeClr val="tx1"/>
                </a:solidFill>
              </a:rPr>
              <a:t>gBLUP</a:t>
            </a:r>
            <a:endParaRPr lang="en-US" sz="3200" dirty="0">
              <a:solidFill>
                <a:schemeClr val="tx1"/>
              </a:solidFill>
            </a:endParaRPr>
          </a:p>
        </p:txBody>
      </p:sp>
      <p:sp>
        <p:nvSpPr>
          <p:cNvPr id="12" name="Rectangle 11"/>
          <p:cNvSpPr/>
          <p:nvPr/>
        </p:nvSpPr>
        <p:spPr>
          <a:xfrm>
            <a:off x="2507665" y="6071740"/>
            <a:ext cx="1611998"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Gauss</a:t>
            </a:r>
          </a:p>
        </p:txBody>
      </p:sp>
      <p:sp>
        <p:nvSpPr>
          <p:cNvPr id="13" name="Rectangle 12"/>
          <p:cNvSpPr/>
          <p:nvPr/>
        </p:nvSpPr>
        <p:spPr>
          <a:xfrm>
            <a:off x="4450887" y="6066656"/>
            <a:ext cx="2555476"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rPr>
              <a:t>Exponancial</a:t>
            </a:r>
            <a:endParaRPr lang="en-US" sz="3200" dirty="0">
              <a:solidFill>
                <a:schemeClr val="tx1"/>
              </a:solidFill>
            </a:endParaRPr>
          </a:p>
        </p:txBody>
      </p:sp>
    </p:spTree>
    <p:extLst>
      <p:ext uri="{BB962C8B-B14F-4D97-AF65-F5344CB8AC3E}">
        <p14:creationId xmlns:p14="http://schemas.microsoft.com/office/powerpoint/2010/main" val="233570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252728"/>
          </a:xfrm>
        </p:spPr>
        <p:txBody>
          <a:bodyPr/>
          <a:lstStyle/>
          <a:p>
            <a:r>
              <a:rPr lang="en-US" dirty="0">
                <a:solidFill>
                  <a:schemeClr val="accent2"/>
                </a:solidFill>
              </a:rPr>
              <a:t>Gauss and exponential</a:t>
            </a:r>
          </a:p>
        </p:txBody>
      </p:sp>
      <p:graphicFrame>
        <p:nvGraphicFramePr>
          <p:cNvPr id="4" name="Table 3"/>
          <p:cNvGraphicFramePr>
            <a:graphicFrameLocks noGrp="1"/>
          </p:cNvGraphicFramePr>
          <p:nvPr>
            <p:extLst>
              <p:ext uri="{D42A27DB-BD31-4B8C-83A1-F6EECF244321}">
                <p14:modId xmlns:p14="http://schemas.microsoft.com/office/powerpoint/2010/main" val="16035174"/>
              </p:ext>
            </p:extLst>
          </p:nvPr>
        </p:nvGraphicFramePr>
        <p:xfrm>
          <a:off x="1712394" y="1252728"/>
          <a:ext cx="5416430" cy="1427265"/>
        </p:xfrm>
        <a:graphic>
          <a:graphicData uri="http://schemas.openxmlformats.org/drawingml/2006/table">
            <a:tbl>
              <a:tblPr>
                <a:effectLst>
                  <a:outerShdw blurRad="63500" sx="102000" sy="102000" algn="ctr" rotWithShape="0">
                    <a:prstClr val="black">
                      <a:alpha val="40000"/>
                    </a:prstClr>
                  </a:outerShdw>
                </a:effectLst>
                <a:tableStyleId>{5C22544A-7EE6-4342-B048-85BDC9FD1C3A}</a:tableStyleId>
              </a:tblPr>
              <a:tblGrid>
                <a:gridCol w="541643">
                  <a:extLst>
                    <a:ext uri="{9D8B030D-6E8A-4147-A177-3AD203B41FA5}">
                      <a16:colId xmlns:a16="http://schemas.microsoft.com/office/drawing/2014/main" val="20000"/>
                    </a:ext>
                  </a:extLst>
                </a:gridCol>
                <a:gridCol w="541643">
                  <a:extLst>
                    <a:ext uri="{9D8B030D-6E8A-4147-A177-3AD203B41FA5}">
                      <a16:colId xmlns:a16="http://schemas.microsoft.com/office/drawing/2014/main" val="20001"/>
                    </a:ext>
                  </a:extLst>
                </a:gridCol>
                <a:gridCol w="541643">
                  <a:extLst>
                    <a:ext uri="{9D8B030D-6E8A-4147-A177-3AD203B41FA5}">
                      <a16:colId xmlns:a16="http://schemas.microsoft.com/office/drawing/2014/main" val="20002"/>
                    </a:ext>
                  </a:extLst>
                </a:gridCol>
                <a:gridCol w="541643">
                  <a:extLst>
                    <a:ext uri="{9D8B030D-6E8A-4147-A177-3AD203B41FA5}">
                      <a16:colId xmlns:a16="http://schemas.microsoft.com/office/drawing/2014/main" val="20003"/>
                    </a:ext>
                  </a:extLst>
                </a:gridCol>
                <a:gridCol w="541643">
                  <a:extLst>
                    <a:ext uri="{9D8B030D-6E8A-4147-A177-3AD203B41FA5}">
                      <a16:colId xmlns:a16="http://schemas.microsoft.com/office/drawing/2014/main" val="20004"/>
                    </a:ext>
                  </a:extLst>
                </a:gridCol>
                <a:gridCol w="541643">
                  <a:extLst>
                    <a:ext uri="{9D8B030D-6E8A-4147-A177-3AD203B41FA5}">
                      <a16:colId xmlns:a16="http://schemas.microsoft.com/office/drawing/2014/main" val="20005"/>
                    </a:ext>
                  </a:extLst>
                </a:gridCol>
                <a:gridCol w="541643">
                  <a:extLst>
                    <a:ext uri="{9D8B030D-6E8A-4147-A177-3AD203B41FA5}">
                      <a16:colId xmlns:a16="http://schemas.microsoft.com/office/drawing/2014/main" val="20006"/>
                    </a:ext>
                  </a:extLst>
                </a:gridCol>
                <a:gridCol w="541643">
                  <a:extLst>
                    <a:ext uri="{9D8B030D-6E8A-4147-A177-3AD203B41FA5}">
                      <a16:colId xmlns:a16="http://schemas.microsoft.com/office/drawing/2014/main" val="20007"/>
                    </a:ext>
                  </a:extLst>
                </a:gridCol>
                <a:gridCol w="541643">
                  <a:extLst>
                    <a:ext uri="{9D8B030D-6E8A-4147-A177-3AD203B41FA5}">
                      <a16:colId xmlns:a16="http://schemas.microsoft.com/office/drawing/2014/main" val="20008"/>
                    </a:ext>
                  </a:extLst>
                </a:gridCol>
                <a:gridCol w="541643">
                  <a:extLst>
                    <a:ext uri="{9D8B030D-6E8A-4147-A177-3AD203B41FA5}">
                      <a16:colId xmlns:a16="http://schemas.microsoft.com/office/drawing/2014/main" val="20009"/>
                    </a:ext>
                  </a:extLst>
                </a:gridCol>
              </a:tblGrid>
              <a:tr h="206751">
                <a:tc>
                  <a:txBody>
                    <a:bodyPr/>
                    <a:lstStyle/>
                    <a:p>
                      <a:pPr algn="ctr" fontAlgn="ctr"/>
                      <a:r>
                        <a:rPr lang="is-IS" sz="1800" u="none" strike="noStrike" dirty="0">
                          <a:effectLst/>
                        </a:rPr>
                        <a:t>2</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2</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0"/>
                  </a:ext>
                </a:extLst>
              </a:tr>
              <a:tr h="206751">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1"/>
                  </a:ext>
                </a:extLst>
              </a:tr>
              <a:tr h="206751">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2</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2"/>
                  </a:ext>
                </a:extLst>
              </a:tr>
              <a:tr h="206751">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2</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1</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3"/>
                  </a:ext>
                </a:extLst>
              </a:tr>
              <a:tr h="206751">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2</a:t>
                      </a:r>
                      <a:endParaRPr lang="is-IS" sz="1800" b="1" i="0" u="none" strike="noStrike" dirty="0">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4"/>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623211865"/>
              </p:ext>
            </p:extLst>
          </p:nvPr>
        </p:nvGraphicFramePr>
        <p:xfrm>
          <a:off x="617676" y="3932720"/>
          <a:ext cx="2228470" cy="2147055"/>
        </p:xfrm>
        <a:graphic>
          <a:graphicData uri="http://schemas.openxmlformats.org/drawingml/2006/table">
            <a:tbl>
              <a:tblPr>
                <a:tableStyleId>{5C22544A-7EE6-4342-B048-85BDC9FD1C3A}</a:tableStyleId>
              </a:tblPr>
              <a:tblGrid>
                <a:gridCol w="445694">
                  <a:extLst>
                    <a:ext uri="{9D8B030D-6E8A-4147-A177-3AD203B41FA5}">
                      <a16:colId xmlns:a16="http://schemas.microsoft.com/office/drawing/2014/main" val="20000"/>
                    </a:ext>
                  </a:extLst>
                </a:gridCol>
                <a:gridCol w="445694">
                  <a:extLst>
                    <a:ext uri="{9D8B030D-6E8A-4147-A177-3AD203B41FA5}">
                      <a16:colId xmlns:a16="http://schemas.microsoft.com/office/drawing/2014/main" val="20001"/>
                    </a:ext>
                  </a:extLst>
                </a:gridCol>
                <a:gridCol w="445694">
                  <a:extLst>
                    <a:ext uri="{9D8B030D-6E8A-4147-A177-3AD203B41FA5}">
                      <a16:colId xmlns:a16="http://schemas.microsoft.com/office/drawing/2014/main" val="20002"/>
                    </a:ext>
                  </a:extLst>
                </a:gridCol>
                <a:gridCol w="445694">
                  <a:extLst>
                    <a:ext uri="{9D8B030D-6E8A-4147-A177-3AD203B41FA5}">
                      <a16:colId xmlns:a16="http://schemas.microsoft.com/office/drawing/2014/main" val="20003"/>
                    </a:ext>
                  </a:extLst>
                </a:gridCol>
                <a:gridCol w="445694">
                  <a:extLst>
                    <a:ext uri="{9D8B030D-6E8A-4147-A177-3AD203B41FA5}">
                      <a16:colId xmlns:a16="http://schemas.microsoft.com/office/drawing/2014/main" val="20004"/>
                    </a:ext>
                  </a:extLst>
                </a:gridCol>
              </a:tblGrid>
              <a:tr h="416086">
                <a:tc>
                  <a:txBody>
                    <a:bodyPr/>
                    <a:lstStyle/>
                    <a:p>
                      <a:pPr algn="ctr" fontAlgn="ctr"/>
                      <a:r>
                        <a:rPr lang="nb-NO" sz="1600" u="none" strike="noStrike">
                          <a:effectLst/>
                        </a:rPr>
                        <a:t>0.00</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1.74</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1.74</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1.67</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1.76</a:t>
                      </a:r>
                      <a:endParaRPr lang="nb-NO" sz="16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0"/>
                  </a:ext>
                </a:extLst>
              </a:tr>
              <a:tr h="416086">
                <a:tc>
                  <a:txBody>
                    <a:bodyPr/>
                    <a:lstStyle/>
                    <a:p>
                      <a:pPr algn="ctr" fontAlgn="ctr"/>
                      <a:r>
                        <a:rPr lang="nb-NO" sz="1600" u="none" strike="noStrike">
                          <a:effectLst/>
                        </a:rPr>
                        <a:t>1.74</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0.00</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1.78</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1.69</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1.82</a:t>
                      </a:r>
                      <a:endParaRPr lang="nb-NO" sz="16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1"/>
                  </a:ext>
                </a:extLst>
              </a:tr>
              <a:tr h="416086">
                <a:tc>
                  <a:txBody>
                    <a:bodyPr/>
                    <a:lstStyle/>
                    <a:p>
                      <a:pPr algn="ctr" fontAlgn="ctr"/>
                      <a:r>
                        <a:rPr lang="nb-NO" sz="1600" u="none" strike="noStrike">
                          <a:effectLst/>
                        </a:rPr>
                        <a:t>1.74</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1.78</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0.00</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1.71</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1.80</a:t>
                      </a:r>
                      <a:endParaRPr lang="nb-NO" sz="16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2"/>
                  </a:ext>
                </a:extLst>
              </a:tr>
              <a:tr h="416086">
                <a:tc>
                  <a:txBody>
                    <a:bodyPr/>
                    <a:lstStyle/>
                    <a:p>
                      <a:pPr algn="ctr" fontAlgn="ctr"/>
                      <a:r>
                        <a:rPr lang="nb-NO" sz="1600" u="none" strike="noStrike">
                          <a:effectLst/>
                        </a:rPr>
                        <a:t>1.67</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1.69</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1.71</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0.00</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1.73</a:t>
                      </a:r>
                      <a:endParaRPr lang="nb-NO" sz="16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3"/>
                  </a:ext>
                </a:extLst>
              </a:tr>
              <a:tr h="482711">
                <a:tc>
                  <a:txBody>
                    <a:bodyPr/>
                    <a:lstStyle/>
                    <a:p>
                      <a:pPr algn="ctr" fontAlgn="ctr"/>
                      <a:r>
                        <a:rPr lang="nb-NO" sz="1600" u="none" strike="noStrike">
                          <a:effectLst/>
                        </a:rPr>
                        <a:t>1.76</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1.82</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a:effectLst/>
                        </a:rPr>
                        <a:t>1.80</a:t>
                      </a:r>
                      <a:endParaRPr lang="nb-NO" sz="1600" b="1" i="0" u="none" strike="noStrike">
                        <a:solidFill>
                          <a:srgbClr val="000000"/>
                        </a:solidFill>
                        <a:effectLst/>
                        <a:latin typeface="Calibri" charset="0"/>
                      </a:endParaRPr>
                    </a:p>
                  </a:txBody>
                  <a:tcPr marL="11133" marR="11133" marT="11133" marB="0" anchor="ctr"/>
                </a:tc>
                <a:tc>
                  <a:txBody>
                    <a:bodyPr/>
                    <a:lstStyle/>
                    <a:p>
                      <a:pPr algn="ctr" fontAlgn="ctr"/>
                      <a:r>
                        <a:rPr lang="nb-NO" sz="1600" u="none" strike="noStrike" dirty="0">
                          <a:effectLst/>
                        </a:rPr>
                        <a:t>1.73</a:t>
                      </a:r>
                      <a:endParaRPr lang="nb-NO" sz="1600" b="1" i="0" u="none" strike="noStrike" dirty="0">
                        <a:solidFill>
                          <a:srgbClr val="000000"/>
                        </a:solidFill>
                        <a:effectLst/>
                        <a:latin typeface="Calibri" charset="0"/>
                      </a:endParaRPr>
                    </a:p>
                  </a:txBody>
                  <a:tcPr marL="11133" marR="11133" marT="11133" marB="0" anchor="ctr"/>
                </a:tc>
                <a:tc>
                  <a:txBody>
                    <a:bodyPr/>
                    <a:lstStyle/>
                    <a:p>
                      <a:pPr algn="ctr" fontAlgn="ctr"/>
                      <a:r>
                        <a:rPr lang="nb-NO" sz="1600" u="none" strike="noStrike" dirty="0">
                          <a:effectLst/>
                        </a:rPr>
                        <a:t>0.00</a:t>
                      </a:r>
                      <a:endParaRPr lang="nb-NO" sz="1600" b="1" i="0" u="none" strike="noStrike" dirty="0">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4"/>
                  </a:ext>
                </a:extLst>
              </a:tr>
            </a:tbl>
          </a:graphicData>
        </a:graphic>
      </p:graphicFrame>
      <p:sp>
        <p:nvSpPr>
          <p:cNvPr id="7" name="Rectangle 6"/>
          <p:cNvSpPr/>
          <p:nvPr/>
        </p:nvSpPr>
        <p:spPr>
          <a:xfrm>
            <a:off x="496726" y="2936946"/>
            <a:ext cx="2431335" cy="923330"/>
          </a:xfrm>
          <a:prstGeom prst="rect">
            <a:avLst/>
          </a:prstGeom>
        </p:spPr>
        <p:txBody>
          <a:bodyPr wrap="square">
            <a:spAutoFit/>
          </a:bodyPr>
          <a:lstStyle/>
          <a:p>
            <a:r>
              <a:rPr lang="en-US" dirty="0"/>
              <a:t>D=</a:t>
            </a:r>
            <a:r>
              <a:rPr lang="en-US" dirty="0" err="1"/>
              <a:t>as.matrix</a:t>
            </a:r>
            <a:r>
              <a:rPr lang="en-US" dirty="0"/>
              <a:t>(</a:t>
            </a:r>
            <a:r>
              <a:rPr lang="en-US" dirty="0" err="1"/>
              <a:t>dist</a:t>
            </a:r>
            <a:r>
              <a:rPr lang="en-US" dirty="0"/>
              <a:t>(G, </a:t>
            </a:r>
            <a:r>
              <a:rPr lang="en-US" dirty="0">
                <a:solidFill>
                  <a:srgbClr val="FF0000"/>
                </a:solidFill>
              </a:rPr>
              <a:t>method</a:t>
            </a:r>
            <a:r>
              <a:rPr lang="en-US" dirty="0"/>
              <a:t>="</a:t>
            </a:r>
            <a:r>
              <a:rPr lang="en-US" dirty="0" err="1"/>
              <a:t>euclidean</a:t>
            </a:r>
            <a:r>
              <a:rPr lang="en-US" dirty="0"/>
              <a:t>") /2/</a:t>
            </a:r>
            <a:r>
              <a:rPr lang="en-US" dirty="0" err="1"/>
              <a:t>sqrt</a:t>
            </a:r>
            <a:r>
              <a:rPr lang="en-US" dirty="0"/>
              <a:t>(</a:t>
            </a:r>
            <a:r>
              <a:rPr lang="en-US" dirty="0" err="1"/>
              <a:t>nrow</a:t>
            </a:r>
            <a:r>
              <a:rPr lang="en-US" dirty="0"/>
              <a:t>(G)))</a:t>
            </a:r>
          </a:p>
        </p:txBody>
      </p:sp>
      <p:cxnSp>
        <p:nvCxnSpPr>
          <p:cNvPr id="8" name="Straight Arrow Connector 7"/>
          <p:cNvCxnSpPr/>
          <p:nvPr/>
        </p:nvCxnSpPr>
        <p:spPr>
          <a:xfrm flipH="1">
            <a:off x="2846146" y="2759482"/>
            <a:ext cx="436006" cy="923330"/>
          </a:xfrm>
          <a:prstGeom prst="straightConnector1">
            <a:avLst/>
          </a:prstGeom>
          <a:ln w="38100">
            <a:solidFill>
              <a:srgbClr val="92D050"/>
            </a:solidFill>
            <a:tailEnd type="arrow"/>
          </a:ln>
        </p:spPr>
        <p:style>
          <a:lnRef idx="1">
            <a:schemeClr val="accent1"/>
          </a:lnRef>
          <a:fillRef idx="0">
            <a:schemeClr val="accent1"/>
          </a:fillRef>
          <a:effectRef idx="0">
            <a:schemeClr val="accent1"/>
          </a:effectRef>
          <a:fontRef idx="minor">
            <a:schemeClr val="tx1"/>
          </a:fontRef>
        </p:style>
      </p:cxnSp>
      <p:graphicFrame>
        <p:nvGraphicFramePr>
          <p:cNvPr id="11" name="Table 10"/>
          <p:cNvGraphicFramePr>
            <a:graphicFrameLocks noGrp="1"/>
          </p:cNvGraphicFramePr>
          <p:nvPr>
            <p:extLst>
              <p:ext uri="{D42A27DB-BD31-4B8C-83A1-F6EECF244321}">
                <p14:modId xmlns:p14="http://schemas.microsoft.com/office/powerpoint/2010/main" val="880132779"/>
              </p:ext>
            </p:extLst>
          </p:nvPr>
        </p:nvGraphicFramePr>
        <p:xfrm>
          <a:off x="3282152" y="3932720"/>
          <a:ext cx="2177555" cy="2147055"/>
        </p:xfrm>
        <a:graphic>
          <a:graphicData uri="http://schemas.openxmlformats.org/drawingml/2006/table">
            <a:tbl>
              <a:tblPr>
                <a:tableStyleId>{5C22544A-7EE6-4342-B048-85BDC9FD1C3A}</a:tableStyleId>
              </a:tblPr>
              <a:tblGrid>
                <a:gridCol w="435511">
                  <a:extLst>
                    <a:ext uri="{9D8B030D-6E8A-4147-A177-3AD203B41FA5}">
                      <a16:colId xmlns:a16="http://schemas.microsoft.com/office/drawing/2014/main" val="20000"/>
                    </a:ext>
                  </a:extLst>
                </a:gridCol>
                <a:gridCol w="435511">
                  <a:extLst>
                    <a:ext uri="{9D8B030D-6E8A-4147-A177-3AD203B41FA5}">
                      <a16:colId xmlns:a16="http://schemas.microsoft.com/office/drawing/2014/main" val="20001"/>
                    </a:ext>
                  </a:extLst>
                </a:gridCol>
                <a:gridCol w="435511">
                  <a:extLst>
                    <a:ext uri="{9D8B030D-6E8A-4147-A177-3AD203B41FA5}">
                      <a16:colId xmlns:a16="http://schemas.microsoft.com/office/drawing/2014/main" val="20002"/>
                    </a:ext>
                  </a:extLst>
                </a:gridCol>
                <a:gridCol w="435511">
                  <a:extLst>
                    <a:ext uri="{9D8B030D-6E8A-4147-A177-3AD203B41FA5}">
                      <a16:colId xmlns:a16="http://schemas.microsoft.com/office/drawing/2014/main" val="20003"/>
                    </a:ext>
                  </a:extLst>
                </a:gridCol>
                <a:gridCol w="435511">
                  <a:extLst>
                    <a:ext uri="{9D8B030D-6E8A-4147-A177-3AD203B41FA5}">
                      <a16:colId xmlns:a16="http://schemas.microsoft.com/office/drawing/2014/main" val="20004"/>
                    </a:ext>
                  </a:extLst>
                </a:gridCol>
              </a:tblGrid>
              <a:tr h="429411">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l-PL" sz="1600" u="none" strike="noStrike">
                          <a:effectLst/>
                        </a:rPr>
                        <a:t>0.06</a:t>
                      </a:r>
                      <a:endParaRPr lang="pl-PL"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dirty="0">
                          <a:effectLst/>
                        </a:rPr>
                        <a:t>0.04</a:t>
                      </a:r>
                      <a:endParaRPr lang="is-IS"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extLst>
                  <a:ext uri="{0D108BD9-81ED-4DB2-BD59-A6C34878D82A}">
                    <a16:rowId xmlns:a16="http://schemas.microsoft.com/office/drawing/2014/main" val="10000"/>
                  </a:ext>
                </a:extLst>
              </a:tr>
              <a:tr h="429411">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l-PL" sz="1600" u="none" strike="noStrike">
                          <a:effectLst/>
                        </a:rPr>
                        <a:t>0.06</a:t>
                      </a:r>
                      <a:endParaRPr lang="pl-PL"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extLst>
                  <a:ext uri="{0D108BD9-81ED-4DB2-BD59-A6C34878D82A}">
                    <a16:rowId xmlns:a16="http://schemas.microsoft.com/office/drawing/2014/main" val="10001"/>
                  </a:ext>
                </a:extLst>
              </a:tr>
              <a:tr h="429411">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nb-NO" sz="1600" u="none" strike="noStrike">
                          <a:effectLst/>
                        </a:rPr>
                        <a:t>1.00</a:t>
                      </a:r>
                      <a:endParaRPr lang="nb-NO"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dirty="0">
                          <a:effectLst/>
                        </a:rPr>
                        <a:t>0.04</a:t>
                      </a:r>
                      <a:endParaRPr lang="is-IS"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extLst>
                  <a:ext uri="{0D108BD9-81ED-4DB2-BD59-A6C34878D82A}">
                    <a16:rowId xmlns:a16="http://schemas.microsoft.com/office/drawing/2014/main" val="10002"/>
                  </a:ext>
                </a:extLst>
              </a:tr>
              <a:tr h="429411">
                <a:tc>
                  <a:txBody>
                    <a:bodyPr/>
                    <a:lstStyle/>
                    <a:p>
                      <a:pPr algn="ctr" fontAlgn="ctr"/>
                      <a:r>
                        <a:rPr lang="pl-PL" sz="1600" u="none" strike="noStrike">
                          <a:effectLst/>
                        </a:rPr>
                        <a:t>0.06</a:t>
                      </a:r>
                      <a:endParaRPr lang="pl-PL"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l-PL" sz="1600" u="none" strike="noStrike">
                          <a:effectLst/>
                        </a:rPr>
                        <a:t>0.06</a:t>
                      </a:r>
                      <a:endParaRPr lang="pl-PL"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dirty="0">
                          <a:effectLst/>
                        </a:rPr>
                        <a:t>0.05</a:t>
                      </a:r>
                      <a:endParaRPr lang="pt-BR"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a:effectLst/>
                        </a:rPr>
                        <a:t>0.05</a:t>
                      </a:r>
                      <a:endParaRPr lang="pt-BR"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extLst>
                  <a:ext uri="{0D108BD9-81ED-4DB2-BD59-A6C34878D82A}">
                    <a16:rowId xmlns:a16="http://schemas.microsoft.com/office/drawing/2014/main" val="10003"/>
                  </a:ext>
                </a:extLst>
              </a:tr>
              <a:tr h="429411">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is-IS" sz="1600" u="none" strike="noStrike">
                          <a:effectLst/>
                        </a:rPr>
                        <a:t>0.04</a:t>
                      </a:r>
                      <a:endParaRPr lang="is-IS" sz="1600" b="1" i="0" u="none" strike="noStrike">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pt-BR" sz="1600" u="none" strike="noStrike" dirty="0">
                          <a:effectLst/>
                        </a:rPr>
                        <a:t>0.05</a:t>
                      </a:r>
                      <a:endParaRPr lang="pt-BR"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chemeClr val="accent5">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841615151"/>
              </p:ext>
            </p:extLst>
          </p:nvPr>
        </p:nvGraphicFramePr>
        <p:xfrm>
          <a:off x="6055631" y="3932720"/>
          <a:ext cx="2107355" cy="2147055"/>
        </p:xfrm>
        <a:graphic>
          <a:graphicData uri="http://schemas.openxmlformats.org/drawingml/2006/table">
            <a:tbl>
              <a:tblPr>
                <a:tableStyleId>{5C22544A-7EE6-4342-B048-85BDC9FD1C3A}</a:tableStyleId>
              </a:tblPr>
              <a:tblGrid>
                <a:gridCol w="421471">
                  <a:extLst>
                    <a:ext uri="{9D8B030D-6E8A-4147-A177-3AD203B41FA5}">
                      <a16:colId xmlns:a16="http://schemas.microsoft.com/office/drawing/2014/main" val="20000"/>
                    </a:ext>
                  </a:extLst>
                </a:gridCol>
                <a:gridCol w="421471">
                  <a:extLst>
                    <a:ext uri="{9D8B030D-6E8A-4147-A177-3AD203B41FA5}">
                      <a16:colId xmlns:a16="http://schemas.microsoft.com/office/drawing/2014/main" val="20001"/>
                    </a:ext>
                  </a:extLst>
                </a:gridCol>
                <a:gridCol w="421471">
                  <a:extLst>
                    <a:ext uri="{9D8B030D-6E8A-4147-A177-3AD203B41FA5}">
                      <a16:colId xmlns:a16="http://schemas.microsoft.com/office/drawing/2014/main" val="20002"/>
                    </a:ext>
                  </a:extLst>
                </a:gridCol>
                <a:gridCol w="421471">
                  <a:extLst>
                    <a:ext uri="{9D8B030D-6E8A-4147-A177-3AD203B41FA5}">
                      <a16:colId xmlns:a16="http://schemas.microsoft.com/office/drawing/2014/main" val="20003"/>
                    </a:ext>
                  </a:extLst>
                </a:gridCol>
                <a:gridCol w="421471">
                  <a:extLst>
                    <a:ext uri="{9D8B030D-6E8A-4147-A177-3AD203B41FA5}">
                      <a16:colId xmlns:a16="http://schemas.microsoft.com/office/drawing/2014/main" val="20004"/>
                    </a:ext>
                  </a:extLst>
                </a:gridCol>
              </a:tblGrid>
              <a:tr h="429411">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0.19</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0.17</a:t>
                      </a:r>
                      <a:endParaRPr lang="nb-NO" sz="1600" b="1" i="0" u="none" strike="noStrike">
                        <a:solidFill>
                          <a:srgbClr val="000000"/>
                        </a:solidFill>
                        <a:effectLst/>
                        <a:latin typeface="Calibri" charset="0"/>
                      </a:endParaRPr>
                    </a:p>
                  </a:txBody>
                  <a:tcPr marL="11133" marR="11133" marT="11133" marB="0" anchor="ctr">
                    <a:solidFill>
                      <a:srgbClr val="FFC000"/>
                    </a:solidFill>
                  </a:tcPr>
                </a:tc>
                <a:extLst>
                  <a:ext uri="{0D108BD9-81ED-4DB2-BD59-A6C34878D82A}">
                    <a16:rowId xmlns:a16="http://schemas.microsoft.com/office/drawing/2014/main" val="10000"/>
                  </a:ext>
                </a:extLst>
              </a:tr>
              <a:tr h="429411">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0.17</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0.16</a:t>
                      </a:r>
                      <a:endParaRPr lang="nb-NO" sz="1600" b="1" i="0" u="none" strike="noStrike">
                        <a:solidFill>
                          <a:srgbClr val="000000"/>
                        </a:solidFill>
                        <a:effectLst/>
                        <a:latin typeface="Calibri" charset="0"/>
                      </a:endParaRPr>
                    </a:p>
                  </a:txBody>
                  <a:tcPr marL="11133" marR="11133" marT="11133" marB="0" anchor="ctr">
                    <a:solidFill>
                      <a:srgbClr val="FFC000"/>
                    </a:solidFill>
                  </a:tcPr>
                </a:tc>
                <a:extLst>
                  <a:ext uri="{0D108BD9-81ED-4DB2-BD59-A6C34878D82A}">
                    <a16:rowId xmlns:a16="http://schemas.microsoft.com/office/drawing/2014/main" val="10001"/>
                  </a:ext>
                </a:extLst>
              </a:tr>
              <a:tr h="429411">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0.17</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1.00</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0.17</a:t>
                      </a:r>
                      <a:endParaRPr lang="nb-NO" sz="1600" b="1" i="0" u="none" strike="noStrike">
                        <a:solidFill>
                          <a:srgbClr val="000000"/>
                        </a:solidFill>
                        <a:effectLst/>
                        <a:latin typeface="Calibri" charset="0"/>
                      </a:endParaRPr>
                    </a:p>
                  </a:txBody>
                  <a:tcPr marL="11133" marR="11133" marT="11133" marB="0" anchor="ctr">
                    <a:solidFill>
                      <a:srgbClr val="FFC000"/>
                    </a:solidFill>
                  </a:tcPr>
                </a:tc>
                <a:extLst>
                  <a:ext uri="{0D108BD9-81ED-4DB2-BD59-A6C34878D82A}">
                    <a16:rowId xmlns:a16="http://schemas.microsoft.com/office/drawing/2014/main" val="10002"/>
                  </a:ext>
                </a:extLst>
              </a:tr>
              <a:tr h="429411">
                <a:tc>
                  <a:txBody>
                    <a:bodyPr/>
                    <a:lstStyle/>
                    <a:p>
                      <a:pPr algn="ctr" fontAlgn="ctr"/>
                      <a:r>
                        <a:rPr lang="nb-NO" sz="1600" u="none" strike="noStrike">
                          <a:effectLst/>
                        </a:rPr>
                        <a:t>0.19</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extLst>
                  <a:ext uri="{0D108BD9-81ED-4DB2-BD59-A6C34878D82A}">
                    <a16:rowId xmlns:a16="http://schemas.microsoft.com/office/drawing/2014/main" val="10003"/>
                  </a:ext>
                </a:extLst>
              </a:tr>
              <a:tr h="429411">
                <a:tc>
                  <a:txBody>
                    <a:bodyPr/>
                    <a:lstStyle/>
                    <a:p>
                      <a:pPr algn="ctr" fontAlgn="ctr"/>
                      <a:r>
                        <a:rPr lang="nb-NO" sz="1600" u="none" strike="noStrike" dirty="0">
                          <a:effectLst/>
                        </a:rPr>
                        <a:t>0.17</a:t>
                      </a:r>
                      <a:endParaRPr lang="nb-NO" sz="1600" b="1" i="0" u="none" strike="noStrike" dirty="0">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0.16</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dirty="0">
                          <a:effectLst/>
                        </a:rPr>
                        <a:t>0.17</a:t>
                      </a:r>
                      <a:endParaRPr lang="nb-NO" sz="1600" b="1" i="0" u="none" strike="noStrike" dirty="0">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a:effectLst/>
                        </a:rPr>
                        <a:t>0.18</a:t>
                      </a:r>
                      <a:endParaRPr lang="nb-NO" sz="1600" b="1" i="0" u="none" strike="noStrike">
                        <a:solidFill>
                          <a:srgbClr val="000000"/>
                        </a:solidFill>
                        <a:effectLst/>
                        <a:latin typeface="Calibri" charset="0"/>
                      </a:endParaRPr>
                    </a:p>
                  </a:txBody>
                  <a:tcPr marL="11133" marR="11133" marT="11133" marB="0" anchor="ctr">
                    <a:solidFill>
                      <a:srgbClr val="FFC000"/>
                    </a:solidFill>
                  </a:tcPr>
                </a:tc>
                <a:tc>
                  <a:txBody>
                    <a:bodyPr/>
                    <a:lstStyle/>
                    <a:p>
                      <a:pPr algn="ctr" fontAlgn="ctr"/>
                      <a:r>
                        <a:rPr lang="nb-NO" sz="1600" u="none" strike="noStrike" dirty="0">
                          <a:effectLst/>
                        </a:rPr>
                        <a:t>1.00</a:t>
                      </a:r>
                      <a:endParaRPr lang="nb-NO" sz="1600" b="1" i="0" u="none" strike="noStrike" dirty="0">
                        <a:solidFill>
                          <a:srgbClr val="000000"/>
                        </a:solidFill>
                        <a:effectLst/>
                        <a:latin typeface="Calibri" charset="0"/>
                      </a:endParaRPr>
                    </a:p>
                  </a:txBody>
                  <a:tcPr marL="11133" marR="11133" marT="11133" marB="0" anchor="ctr">
                    <a:solidFill>
                      <a:srgbClr val="FFC000"/>
                    </a:solidFill>
                  </a:tcPr>
                </a:tc>
                <a:extLst>
                  <a:ext uri="{0D108BD9-81ED-4DB2-BD59-A6C34878D82A}">
                    <a16:rowId xmlns:a16="http://schemas.microsoft.com/office/drawing/2014/main" val="10004"/>
                  </a:ext>
                </a:extLst>
              </a:tr>
            </a:tbl>
          </a:graphicData>
        </a:graphic>
      </p:graphicFrame>
      <p:sp>
        <p:nvSpPr>
          <p:cNvPr id="13" name="Rectangle 12"/>
          <p:cNvSpPr/>
          <p:nvPr/>
        </p:nvSpPr>
        <p:spPr>
          <a:xfrm>
            <a:off x="3564930" y="6296662"/>
            <a:ext cx="1611998"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Gauss</a:t>
            </a:r>
          </a:p>
        </p:txBody>
      </p:sp>
      <p:sp>
        <p:nvSpPr>
          <p:cNvPr id="14" name="Rectangle 13"/>
          <p:cNvSpPr/>
          <p:nvPr/>
        </p:nvSpPr>
        <p:spPr>
          <a:xfrm>
            <a:off x="5831570" y="6296663"/>
            <a:ext cx="2555476"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rPr>
              <a:t>Exponancial</a:t>
            </a:r>
            <a:endParaRPr lang="en-US" sz="3200" dirty="0">
              <a:solidFill>
                <a:schemeClr val="tx1"/>
              </a:solidFill>
            </a:endParaRPr>
          </a:p>
        </p:txBody>
      </p:sp>
      <p:sp>
        <p:nvSpPr>
          <p:cNvPr id="15" name="Rectangle 14"/>
          <p:cNvSpPr/>
          <p:nvPr/>
        </p:nvSpPr>
        <p:spPr>
          <a:xfrm>
            <a:off x="6649887" y="3531166"/>
            <a:ext cx="918841" cy="369332"/>
          </a:xfrm>
          <a:prstGeom prst="rect">
            <a:avLst/>
          </a:prstGeom>
        </p:spPr>
        <p:txBody>
          <a:bodyPr wrap="none">
            <a:spAutoFit/>
          </a:bodyPr>
          <a:lstStyle/>
          <a:p>
            <a:r>
              <a:rPr lang="en-US" dirty="0" err="1"/>
              <a:t>exp</a:t>
            </a:r>
            <a:r>
              <a:rPr lang="en-US" dirty="0"/>
              <a:t>(-D)</a:t>
            </a:r>
          </a:p>
        </p:txBody>
      </p:sp>
      <p:sp>
        <p:nvSpPr>
          <p:cNvPr id="16" name="Rectangle 15"/>
          <p:cNvSpPr/>
          <p:nvPr/>
        </p:nvSpPr>
        <p:spPr>
          <a:xfrm>
            <a:off x="3680453" y="3532272"/>
            <a:ext cx="1306768" cy="369332"/>
          </a:xfrm>
          <a:prstGeom prst="rect">
            <a:avLst/>
          </a:prstGeom>
        </p:spPr>
        <p:txBody>
          <a:bodyPr wrap="none">
            <a:spAutoFit/>
          </a:bodyPr>
          <a:lstStyle/>
          <a:p>
            <a:r>
              <a:rPr lang="en-US" dirty="0" err="1"/>
              <a:t>exp</a:t>
            </a:r>
            <a:r>
              <a:rPr lang="en-US" dirty="0"/>
              <a:t>(-(D)^2)</a:t>
            </a:r>
          </a:p>
        </p:txBody>
      </p:sp>
      <p:sp>
        <p:nvSpPr>
          <p:cNvPr id="17" name="Rectangle 16"/>
          <p:cNvSpPr/>
          <p:nvPr/>
        </p:nvSpPr>
        <p:spPr>
          <a:xfrm>
            <a:off x="4244666" y="883396"/>
            <a:ext cx="327334" cy="369332"/>
          </a:xfrm>
          <a:prstGeom prst="rect">
            <a:avLst/>
          </a:prstGeom>
        </p:spPr>
        <p:txBody>
          <a:bodyPr wrap="none">
            <a:spAutoFit/>
          </a:bodyPr>
          <a:lstStyle/>
          <a:p>
            <a:r>
              <a:rPr lang="en-US"/>
              <a:t>G</a:t>
            </a:r>
            <a:endParaRPr lang="en-US" dirty="0"/>
          </a:p>
        </p:txBody>
      </p:sp>
      <p:sp>
        <p:nvSpPr>
          <p:cNvPr id="18" name="Rectangle 17"/>
          <p:cNvSpPr/>
          <p:nvPr/>
        </p:nvSpPr>
        <p:spPr>
          <a:xfrm>
            <a:off x="3221595" y="3089466"/>
            <a:ext cx="5873959" cy="276999"/>
          </a:xfrm>
          <a:prstGeom prst="rect">
            <a:avLst/>
          </a:prstGeom>
        </p:spPr>
        <p:txBody>
          <a:bodyPr wrap="square">
            <a:spAutoFit/>
          </a:bodyPr>
          <a:lstStyle/>
          <a:p>
            <a:r>
              <a:rPr lang="en-US" sz="1200" dirty="0">
                <a:solidFill>
                  <a:srgbClr val="FF0000"/>
                </a:solidFill>
              </a:rPr>
              <a:t>method</a:t>
            </a:r>
            <a:r>
              <a:rPr lang="en-US" sz="1200" dirty="0"/>
              <a:t>="</a:t>
            </a:r>
            <a:r>
              <a:rPr lang="en-US" sz="1200" dirty="0" err="1"/>
              <a:t>euclidean</a:t>
            </a:r>
            <a:r>
              <a:rPr lang="en-US" sz="1200" dirty="0"/>
              <a:t>", "maximum", "</a:t>
            </a:r>
            <a:r>
              <a:rPr lang="en-US" sz="1200" dirty="0" err="1"/>
              <a:t>manhattan</a:t>
            </a:r>
            <a:r>
              <a:rPr lang="en-US" sz="1200" dirty="0"/>
              <a:t>", "</a:t>
            </a:r>
            <a:r>
              <a:rPr lang="en-US" sz="1200" dirty="0" err="1"/>
              <a:t>canberra</a:t>
            </a:r>
            <a:r>
              <a:rPr lang="en-US" sz="1200" dirty="0"/>
              <a:t>", "binary" or "</a:t>
            </a:r>
            <a:r>
              <a:rPr lang="en-US" sz="1200" dirty="0" err="1"/>
              <a:t>minkowski</a:t>
            </a:r>
            <a:r>
              <a:rPr lang="en-US" sz="1200" dirty="0"/>
              <a:t>"</a:t>
            </a:r>
          </a:p>
        </p:txBody>
      </p:sp>
    </p:spTree>
    <p:extLst>
      <p:ext uri="{BB962C8B-B14F-4D97-AF65-F5344CB8AC3E}">
        <p14:creationId xmlns:p14="http://schemas.microsoft.com/office/powerpoint/2010/main" val="1309427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P spid="14" grpId="0"/>
      <p:bldP spid="15" grpId="0"/>
      <p:bldP spid="16" grpId="0"/>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252728"/>
          </a:xfrm>
        </p:spPr>
        <p:txBody>
          <a:bodyPr/>
          <a:lstStyle/>
          <a:p>
            <a:r>
              <a:rPr lang="en-US" dirty="0">
                <a:solidFill>
                  <a:schemeClr val="accent2"/>
                </a:solidFill>
              </a:rPr>
              <a:t>Genetic approach</a:t>
            </a:r>
          </a:p>
        </p:txBody>
      </p:sp>
      <p:graphicFrame>
        <p:nvGraphicFramePr>
          <p:cNvPr id="19" name="Table 18"/>
          <p:cNvGraphicFramePr>
            <a:graphicFrameLocks noGrp="1"/>
          </p:cNvGraphicFramePr>
          <p:nvPr>
            <p:extLst>
              <p:ext uri="{D42A27DB-BD31-4B8C-83A1-F6EECF244321}">
                <p14:modId xmlns:p14="http://schemas.microsoft.com/office/powerpoint/2010/main" val="1991844383"/>
              </p:ext>
            </p:extLst>
          </p:nvPr>
        </p:nvGraphicFramePr>
        <p:xfrm>
          <a:off x="1712394" y="1252728"/>
          <a:ext cx="5416430" cy="1427265"/>
        </p:xfrm>
        <a:graphic>
          <a:graphicData uri="http://schemas.openxmlformats.org/drawingml/2006/table">
            <a:tbl>
              <a:tblPr>
                <a:effectLst>
                  <a:outerShdw blurRad="63500" sx="102000" sy="102000" algn="ctr" rotWithShape="0">
                    <a:prstClr val="black">
                      <a:alpha val="40000"/>
                    </a:prstClr>
                  </a:outerShdw>
                </a:effectLst>
                <a:tableStyleId>{5C22544A-7EE6-4342-B048-85BDC9FD1C3A}</a:tableStyleId>
              </a:tblPr>
              <a:tblGrid>
                <a:gridCol w="541643">
                  <a:extLst>
                    <a:ext uri="{9D8B030D-6E8A-4147-A177-3AD203B41FA5}">
                      <a16:colId xmlns:a16="http://schemas.microsoft.com/office/drawing/2014/main" val="20000"/>
                    </a:ext>
                  </a:extLst>
                </a:gridCol>
                <a:gridCol w="541643">
                  <a:extLst>
                    <a:ext uri="{9D8B030D-6E8A-4147-A177-3AD203B41FA5}">
                      <a16:colId xmlns:a16="http://schemas.microsoft.com/office/drawing/2014/main" val="20001"/>
                    </a:ext>
                  </a:extLst>
                </a:gridCol>
                <a:gridCol w="541643">
                  <a:extLst>
                    <a:ext uri="{9D8B030D-6E8A-4147-A177-3AD203B41FA5}">
                      <a16:colId xmlns:a16="http://schemas.microsoft.com/office/drawing/2014/main" val="20002"/>
                    </a:ext>
                  </a:extLst>
                </a:gridCol>
                <a:gridCol w="541643">
                  <a:extLst>
                    <a:ext uri="{9D8B030D-6E8A-4147-A177-3AD203B41FA5}">
                      <a16:colId xmlns:a16="http://schemas.microsoft.com/office/drawing/2014/main" val="20003"/>
                    </a:ext>
                  </a:extLst>
                </a:gridCol>
                <a:gridCol w="541643">
                  <a:extLst>
                    <a:ext uri="{9D8B030D-6E8A-4147-A177-3AD203B41FA5}">
                      <a16:colId xmlns:a16="http://schemas.microsoft.com/office/drawing/2014/main" val="20004"/>
                    </a:ext>
                  </a:extLst>
                </a:gridCol>
                <a:gridCol w="541643">
                  <a:extLst>
                    <a:ext uri="{9D8B030D-6E8A-4147-A177-3AD203B41FA5}">
                      <a16:colId xmlns:a16="http://schemas.microsoft.com/office/drawing/2014/main" val="20005"/>
                    </a:ext>
                  </a:extLst>
                </a:gridCol>
                <a:gridCol w="541643">
                  <a:extLst>
                    <a:ext uri="{9D8B030D-6E8A-4147-A177-3AD203B41FA5}">
                      <a16:colId xmlns:a16="http://schemas.microsoft.com/office/drawing/2014/main" val="20006"/>
                    </a:ext>
                  </a:extLst>
                </a:gridCol>
                <a:gridCol w="541643">
                  <a:extLst>
                    <a:ext uri="{9D8B030D-6E8A-4147-A177-3AD203B41FA5}">
                      <a16:colId xmlns:a16="http://schemas.microsoft.com/office/drawing/2014/main" val="20007"/>
                    </a:ext>
                  </a:extLst>
                </a:gridCol>
                <a:gridCol w="541643">
                  <a:extLst>
                    <a:ext uri="{9D8B030D-6E8A-4147-A177-3AD203B41FA5}">
                      <a16:colId xmlns:a16="http://schemas.microsoft.com/office/drawing/2014/main" val="20008"/>
                    </a:ext>
                  </a:extLst>
                </a:gridCol>
                <a:gridCol w="541643">
                  <a:extLst>
                    <a:ext uri="{9D8B030D-6E8A-4147-A177-3AD203B41FA5}">
                      <a16:colId xmlns:a16="http://schemas.microsoft.com/office/drawing/2014/main" val="20009"/>
                    </a:ext>
                  </a:extLst>
                </a:gridCol>
              </a:tblGrid>
              <a:tr h="206751">
                <a:tc>
                  <a:txBody>
                    <a:bodyPr/>
                    <a:lstStyle/>
                    <a:p>
                      <a:pPr algn="ctr" fontAlgn="ctr"/>
                      <a:r>
                        <a:rPr lang="is-IS" sz="1800" u="none" strike="noStrike" dirty="0">
                          <a:effectLst/>
                        </a:rPr>
                        <a:t>2</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2</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0"/>
                  </a:ext>
                </a:extLst>
              </a:tr>
              <a:tr h="206751">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1"/>
                  </a:ext>
                </a:extLst>
              </a:tr>
              <a:tr h="206751">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2</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2"/>
                  </a:ext>
                </a:extLst>
              </a:tr>
              <a:tr h="206751">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2</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dirty="0">
                          <a:solidFill>
                            <a:srgbClr val="FF0000"/>
                          </a:solidFill>
                          <a:effectLst/>
                        </a:rPr>
                        <a:t>1</a:t>
                      </a:r>
                      <a:endParaRPr lang="en-US" sz="1800" b="1" i="0" u="none" strike="noStrike" dirty="0">
                        <a:solidFill>
                          <a:srgbClr val="FF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3"/>
                  </a:ext>
                </a:extLst>
              </a:tr>
              <a:tr h="206751">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a:effectLst/>
                        </a:rPr>
                        <a:t>2</a:t>
                      </a:r>
                      <a:endParaRPr lang="is-I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2</a:t>
                      </a:r>
                      <a:endParaRPr lang="is-IS" sz="1800" b="1" i="0" u="none" strike="noStrike" dirty="0">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4"/>
                  </a:ext>
                </a:extLst>
              </a:tr>
            </a:tbl>
          </a:graphicData>
        </a:graphic>
      </p:graphicFrame>
      <p:sp>
        <p:nvSpPr>
          <p:cNvPr id="20" name="Rectangle 19"/>
          <p:cNvSpPr/>
          <p:nvPr/>
        </p:nvSpPr>
        <p:spPr>
          <a:xfrm>
            <a:off x="4256942" y="883396"/>
            <a:ext cx="327334" cy="369332"/>
          </a:xfrm>
          <a:prstGeom prst="rect">
            <a:avLst/>
          </a:prstGeom>
        </p:spPr>
        <p:txBody>
          <a:bodyPr wrap="none">
            <a:spAutoFit/>
          </a:bodyPr>
          <a:lstStyle/>
          <a:p>
            <a:r>
              <a:rPr lang="en-US" dirty="0"/>
              <a:t>G</a:t>
            </a:r>
          </a:p>
        </p:txBody>
      </p:sp>
      <p:sp>
        <p:nvSpPr>
          <p:cNvPr id="21" name="Rectangle 20"/>
          <p:cNvSpPr/>
          <p:nvPr/>
        </p:nvSpPr>
        <p:spPr>
          <a:xfrm>
            <a:off x="7378784" y="1781694"/>
            <a:ext cx="1308016" cy="369332"/>
          </a:xfrm>
          <a:prstGeom prst="rect">
            <a:avLst/>
          </a:prstGeom>
        </p:spPr>
        <p:txBody>
          <a:bodyPr wrap="square">
            <a:spAutoFit/>
          </a:bodyPr>
          <a:lstStyle/>
          <a:p>
            <a:pPr algn="ctr"/>
            <a:r>
              <a:rPr lang="en-US"/>
              <a:t>Additive</a:t>
            </a:r>
            <a:endParaRPr lang="en-US" dirty="0"/>
          </a:p>
        </p:txBody>
      </p:sp>
      <p:graphicFrame>
        <p:nvGraphicFramePr>
          <p:cNvPr id="22" name="Table 21"/>
          <p:cNvGraphicFramePr>
            <a:graphicFrameLocks noGrp="1"/>
          </p:cNvGraphicFramePr>
          <p:nvPr>
            <p:extLst>
              <p:ext uri="{D42A27DB-BD31-4B8C-83A1-F6EECF244321}">
                <p14:modId xmlns:p14="http://schemas.microsoft.com/office/powerpoint/2010/main" val="999030179"/>
              </p:ext>
            </p:extLst>
          </p:nvPr>
        </p:nvGraphicFramePr>
        <p:xfrm>
          <a:off x="1712394" y="3862967"/>
          <a:ext cx="5416430" cy="1427265"/>
        </p:xfrm>
        <a:graphic>
          <a:graphicData uri="http://schemas.openxmlformats.org/drawingml/2006/table">
            <a:tbl>
              <a:tblPr>
                <a:effectLst>
                  <a:outerShdw blurRad="63500" sx="102000" sy="102000" algn="ctr" rotWithShape="0">
                    <a:prstClr val="black">
                      <a:alpha val="40000"/>
                    </a:prstClr>
                  </a:outerShdw>
                </a:effectLst>
                <a:tableStyleId>{5C22544A-7EE6-4342-B048-85BDC9FD1C3A}</a:tableStyleId>
              </a:tblPr>
              <a:tblGrid>
                <a:gridCol w="541643">
                  <a:extLst>
                    <a:ext uri="{9D8B030D-6E8A-4147-A177-3AD203B41FA5}">
                      <a16:colId xmlns:a16="http://schemas.microsoft.com/office/drawing/2014/main" val="20000"/>
                    </a:ext>
                  </a:extLst>
                </a:gridCol>
                <a:gridCol w="541643">
                  <a:extLst>
                    <a:ext uri="{9D8B030D-6E8A-4147-A177-3AD203B41FA5}">
                      <a16:colId xmlns:a16="http://schemas.microsoft.com/office/drawing/2014/main" val="20001"/>
                    </a:ext>
                  </a:extLst>
                </a:gridCol>
                <a:gridCol w="541643">
                  <a:extLst>
                    <a:ext uri="{9D8B030D-6E8A-4147-A177-3AD203B41FA5}">
                      <a16:colId xmlns:a16="http://schemas.microsoft.com/office/drawing/2014/main" val="20002"/>
                    </a:ext>
                  </a:extLst>
                </a:gridCol>
                <a:gridCol w="541643">
                  <a:extLst>
                    <a:ext uri="{9D8B030D-6E8A-4147-A177-3AD203B41FA5}">
                      <a16:colId xmlns:a16="http://schemas.microsoft.com/office/drawing/2014/main" val="20003"/>
                    </a:ext>
                  </a:extLst>
                </a:gridCol>
                <a:gridCol w="541643">
                  <a:extLst>
                    <a:ext uri="{9D8B030D-6E8A-4147-A177-3AD203B41FA5}">
                      <a16:colId xmlns:a16="http://schemas.microsoft.com/office/drawing/2014/main" val="20004"/>
                    </a:ext>
                  </a:extLst>
                </a:gridCol>
                <a:gridCol w="541643">
                  <a:extLst>
                    <a:ext uri="{9D8B030D-6E8A-4147-A177-3AD203B41FA5}">
                      <a16:colId xmlns:a16="http://schemas.microsoft.com/office/drawing/2014/main" val="20005"/>
                    </a:ext>
                  </a:extLst>
                </a:gridCol>
                <a:gridCol w="541643">
                  <a:extLst>
                    <a:ext uri="{9D8B030D-6E8A-4147-A177-3AD203B41FA5}">
                      <a16:colId xmlns:a16="http://schemas.microsoft.com/office/drawing/2014/main" val="20006"/>
                    </a:ext>
                  </a:extLst>
                </a:gridCol>
                <a:gridCol w="541643">
                  <a:extLst>
                    <a:ext uri="{9D8B030D-6E8A-4147-A177-3AD203B41FA5}">
                      <a16:colId xmlns:a16="http://schemas.microsoft.com/office/drawing/2014/main" val="20007"/>
                    </a:ext>
                  </a:extLst>
                </a:gridCol>
                <a:gridCol w="541643">
                  <a:extLst>
                    <a:ext uri="{9D8B030D-6E8A-4147-A177-3AD203B41FA5}">
                      <a16:colId xmlns:a16="http://schemas.microsoft.com/office/drawing/2014/main" val="20008"/>
                    </a:ext>
                  </a:extLst>
                </a:gridCol>
                <a:gridCol w="541643">
                  <a:extLst>
                    <a:ext uri="{9D8B030D-6E8A-4147-A177-3AD203B41FA5}">
                      <a16:colId xmlns:a16="http://schemas.microsoft.com/office/drawing/2014/main" val="20009"/>
                    </a:ext>
                  </a:extLst>
                </a:gridCol>
              </a:tblGrid>
              <a:tr h="206751">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0"/>
                  </a:ext>
                </a:extLst>
              </a:tr>
              <a:tr h="0">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1"/>
                  </a:ext>
                </a:extLst>
              </a:tr>
              <a:tr h="206751">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2"/>
                  </a:ext>
                </a:extLst>
              </a:tr>
              <a:tr h="206751">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dirty="0">
                          <a:solidFill>
                            <a:srgbClr val="FF0000"/>
                          </a:solidFill>
                          <a:effectLst/>
                        </a:rPr>
                        <a:t>1</a:t>
                      </a:r>
                      <a:endParaRPr lang="en-US" sz="1800" b="1" i="0" u="none" strike="noStrike" dirty="0">
                        <a:solidFill>
                          <a:srgbClr val="FF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is-IS" sz="1800" u="none" strike="noStrike" dirty="0">
                          <a:effectLst/>
                        </a:rPr>
                        <a:t>0</a:t>
                      </a:r>
                      <a:endParaRPr lang="is-IS" sz="1800" b="1" i="0" u="none" strike="noStrike" dirty="0">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3"/>
                  </a:ext>
                </a:extLst>
              </a:tr>
              <a:tr h="206751">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a:effectLst/>
                        </a:rPr>
                        <a:t>0</a:t>
                      </a:r>
                      <a:endParaRPr lang="en-US" sz="1800" b="1" i="0" u="none" strike="noStrike">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tc>
                  <a:txBody>
                    <a:bodyPr/>
                    <a:lstStyle/>
                    <a:p>
                      <a:pPr algn="ctr" fontAlgn="ctr"/>
                      <a:r>
                        <a:rPr lang="en-US" sz="1800" u="none" strike="noStrike" dirty="0">
                          <a:effectLst/>
                        </a:rPr>
                        <a:t>0</a:t>
                      </a:r>
                      <a:endParaRPr lang="en-US" sz="1800" b="1" i="0" u="none" strike="noStrike" dirty="0">
                        <a:solidFill>
                          <a:srgbClr val="000000"/>
                        </a:solidFill>
                        <a:effectLst/>
                        <a:latin typeface="Calibri" charset="0"/>
                      </a:endParaRPr>
                    </a:p>
                  </a:txBody>
                  <a:tcPr marL="11133" marR="11133" marT="11133" marB="0" anchor="ctr"/>
                </a:tc>
                <a:extLst>
                  <a:ext uri="{0D108BD9-81ED-4DB2-BD59-A6C34878D82A}">
                    <a16:rowId xmlns:a16="http://schemas.microsoft.com/office/drawing/2014/main" val="10004"/>
                  </a:ext>
                </a:extLst>
              </a:tr>
            </a:tbl>
          </a:graphicData>
        </a:graphic>
      </p:graphicFrame>
      <p:sp>
        <p:nvSpPr>
          <p:cNvPr id="23" name="Rectangle 22"/>
          <p:cNvSpPr/>
          <p:nvPr/>
        </p:nvSpPr>
        <p:spPr>
          <a:xfrm>
            <a:off x="7378784" y="4391933"/>
            <a:ext cx="1308016" cy="369332"/>
          </a:xfrm>
          <a:prstGeom prst="rect">
            <a:avLst/>
          </a:prstGeom>
        </p:spPr>
        <p:txBody>
          <a:bodyPr wrap="square">
            <a:spAutoFit/>
          </a:bodyPr>
          <a:lstStyle/>
          <a:p>
            <a:pPr algn="ctr"/>
            <a:r>
              <a:rPr lang="en-US" dirty="0"/>
              <a:t>Dominant</a:t>
            </a:r>
          </a:p>
        </p:txBody>
      </p:sp>
      <p:sp>
        <p:nvSpPr>
          <p:cNvPr id="24" name="Rectangle 23"/>
          <p:cNvSpPr/>
          <p:nvPr/>
        </p:nvSpPr>
        <p:spPr>
          <a:xfrm>
            <a:off x="3766601" y="3086814"/>
            <a:ext cx="1308016" cy="369332"/>
          </a:xfrm>
          <a:prstGeom prst="rect">
            <a:avLst/>
          </a:prstGeom>
        </p:spPr>
        <p:txBody>
          <a:bodyPr wrap="square">
            <a:spAutoFit/>
          </a:bodyPr>
          <a:lstStyle/>
          <a:p>
            <a:pPr algn="ctr"/>
            <a:r>
              <a:rPr lang="en-US" dirty="0"/>
              <a:t>K</a:t>
            </a:r>
            <a:r>
              <a:rPr lang="en-US" baseline="-25000" dirty="0"/>
              <a:t>A</a:t>
            </a:r>
          </a:p>
        </p:txBody>
      </p:sp>
      <p:sp>
        <p:nvSpPr>
          <p:cNvPr id="25" name="Rectangle 24"/>
          <p:cNvSpPr/>
          <p:nvPr/>
        </p:nvSpPr>
        <p:spPr>
          <a:xfrm>
            <a:off x="3766601" y="5734542"/>
            <a:ext cx="1308016" cy="369332"/>
          </a:xfrm>
          <a:prstGeom prst="rect">
            <a:avLst/>
          </a:prstGeom>
        </p:spPr>
        <p:txBody>
          <a:bodyPr wrap="square">
            <a:spAutoFit/>
          </a:bodyPr>
          <a:lstStyle/>
          <a:p>
            <a:pPr algn="ctr"/>
            <a:r>
              <a:rPr lang="en-US" dirty="0"/>
              <a:t>K</a:t>
            </a:r>
            <a:r>
              <a:rPr lang="en-US" baseline="-25000" dirty="0"/>
              <a:t>D</a:t>
            </a:r>
          </a:p>
        </p:txBody>
      </p:sp>
      <p:cxnSp>
        <p:nvCxnSpPr>
          <p:cNvPr id="26" name="Straight Arrow Connector 25"/>
          <p:cNvCxnSpPr/>
          <p:nvPr/>
        </p:nvCxnSpPr>
        <p:spPr>
          <a:xfrm>
            <a:off x="4420609" y="2740549"/>
            <a:ext cx="0" cy="369332"/>
          </a:xfrm>
          <a:prstGeom prst="straightConnector1">
            <a:avLst/>
          </a:prstGeom>
          <a:ln w="38100">
            <a:solidFill>
              <a:srgbClr val="92D050"/>
            </a:solidFill>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4420609" y="5365210"/>
            <a:ext cx="0" cy="369332"/>
          </a:xfrm>
          <a:prstGeom prst="straightConnector1">
            <a:avLst/>
          </a:prstGeom>
          <a:ln w="38100">
            <a:solidFill>
              <a:srgbClr val="92D050"/>
            </a:solidFill>
            <a:tailEnd type="arrow"/>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5728625" y="3101521"/>
            <a:ext cx="1400199" cy="553998"/>
          </a:xfrm>
          <a:prstGeom prst="rect">
            <a:avLst/>
          </a:prstGeom>
        </p:spPr>
        <p:txBody>
          <a:bodyPr wrap="square">
            <a:spAutoFit/>
          </a:bodyPr>
          <a:lstStyle/>
          <a:p>
            <a:pPr algn="ctr"/>
            <a:r>
              <a:rPr lang="en-US" dirty="0"/>
              <a:t>K</a:t>
            </a:r>
            <a:r>
              <a:rPr lang="en-US" baseline="-25000" dirty="0"/>
              <a:t>AA</a:t>
            </a:r>
            <a:r>
              <a:rPr lang="en-US" dirty="0"/>
              <a:t>=K</a:t>
            </a:r>
            <a:r>
              <a:rPr lang="en-US" baseline="-25000" dirty="0"/>
              <a:t>A</a:t>
            </a:r>
            <a:r>
              <a:rPr lang="en-US" dirty="0"/>
              <a:t>K</a:t>
            </a:r>
            <a:r>
              <a:rPr lang="en-US" baseline="-25000" dirty="0"/>
              <a:t>A</a:t>
            </a:r>
          </a:p>
          <a:p>
            <a:pPr algn="ctr"/>
            <a:endParaRPr lang="en-US" baseline="-25000" dirty="0"/>
          </a:p>
        </p:txBody>
      </p:sp>
      <p:cxnSp>
        <p:nvCxnSpPr>
          <p:cNvPr id="29" name="Straight Arrow Connector 28"/>
          <p:cNvCxnSpPr/>
          <p:nvPr/>
        </p:nvCxnSpPr>
        <p:spPr>
          <a:xfrm>
            <a:off x="4796057" y="3290250"/>
            <a:ext cx="999179" cy="10671"/>
          </a:xfrm>
          <a:prstGeom prst="straightConnector1">
            <a:avLst/>
          </a:prstGeom>
          <a:ln w="38100">
            <a:solidFill>
              <a:srgbClr val="92D050"/>
            </a:solidFill>
            <a:tailEnd type="arrow"/>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5728625" y="5736819"/>
            <a:ext cx="1400199" cy="553998"/>
          </a:xfrm>
          <a:prstGeom prst="rect">
            <a:avLst/>
          </a:prstGeom>
        </p:spPr>
        <p:txBody>
          <a:bodyPr wrap="square">
            <a:spAutoFit/>
          </a:bodyPr>
          <a:lstStyle/>
          <a:p>
            <a:pPr algn="ctr"/>
            <a:r>
              <a:rPr lang="en-US" dirty="0"/>
              <a:t>K</a:t>
            </a:r>
            <a:r>
              <a:rPr lang="en-US" baseline="-25000" dirty="0"/>
              <a:t>DD</a:t>
            </a:r>
            <a:r>
              <a:rPr lang="en-US" dirty="0"/>
              <a:t>=K</a:t>
            </a:r>
            <a:r>
              <a:rPr lang="en-US" baseline="-25000" dirty="0"/>
              <a:t>D</a:t>
            </a:r>
            <a:r>
              <a:rPr lang="en-US" dirty="0"/>
              <a:t>K</a:t>
            </a:r>
            <a:r>
              <a:rPr lang="en-US" baseline="-25000" dirty="0"/>
              <a:t>D</a:t>
            </a:r>
          </a:p>
          <a:p>
            <a:pPr algn="ctr"/>
            <a:endParaRPr lang="en-US" baseline="-25000" dirty="0"/>
          </a:p>
        </p:txBody>
      </p:sp>
      <p:cxnSp>
        <p:nvCxnSpPr>
          <p:cNvPr id="31" name="Straight Arrow Connector 30"/>
          <p:cNvCxnSpPr/>
          <p:nvPr/>
        </p:nvCxnSpPr>
        <p:spPr>
          <a:xfrm>
            <a:off x="4796057" y="5925548"/>
            <a:ext cx="999179" cy="10671"/>
          </a:xfrm>
          <a:prstGeom prst="straightConnector1">
            <a:avLst/>
          </a:prstGeom>
          <a:ln w="38100">
            <a:solidFill>
              <a:srgbClr val="92D050"/>
            </a:solidFill>
            <a:tailEnd type="arrow"/>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3720509" y="6271185"/>
            <a:ext cx="1400199" cy="553998"/>
          </a:xfrm>
          <a:prstGeom prst="rect">
            <a:avLst/>
          </a:prstGeom>
        </p:spPr>
        <p:txBody>
          <a:bodyPr wrap="square">
            <a:spAutoFit/>
          </a:bodyPr>
          <a:lstStyle/>
          <a:p>
            <a:pPr algn="ctr"/>
            <a:r>
              <a:rPr lang="en-US" dirty="0"/>
              <a:t>K</a:t>
            </a:r>
            <a:r>
              <a:rPr lang="en-US" baseline="-25000" dirty="0"/>
              <a:t>AD</a:t>
            </a:r>
            <a:r>
              <a:rPr lang="en-US" dirty="0"/>
              <a:t>=K</a:t>
            </a:r>
            <a:r>
              <a:rPr lang="en-US" baseline="-25000" dirty="0"/>
              <a:t>A</a:t>
            </a:r>
            <a:r>
              <a:rPr lang="en-US" dirty="0"/>
              <a:t>K</a:t>
            </a:r>
            <a:r>
              <a:rPr lang="en-US" baseline="-25000" dirty="0"/>
              <a:t>D</a:t>
            </a:r>
          </a:p>
          <a:p>
            <a:pPr algn="ctr"/>
            <a:endParaRPr lang="en-US" baseline="-25000" dirty="0"/>
          </a:p>
        </p:txBody>
      </p:sp>
    </p:spTree>
    <p:extLst>
      <p:ext uri="{BB962C8B-B14F-4D97-AF65-F5344CB8AC3E}">
        <p14:creationId xmlns:p14="http://schemas.microsoft.com/office/powerpoint/2010/main" val="1361937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5" grpId="0"/>
      <p:bldP spid="28" grpId="0"/>
      <p:bldP spid="30" grpId="0"/>
      <p:bldP spid="3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Final exam: May 4 (Friday), 120 minutes (3:10-5:10PM), 50 questions, 272 Johnson</a:t>
            </a:r>
          </a:p>
          <a:p>
            <a:r>
              <a:rPr lang="en-US" dirty="0"/>
              <a:t>Party: May 4, Friday, 5:30-7:30, 272 Johnson</a:t>
            </a:r>
          </a:p>
          <a:p>
            <a:r>
              <a:rPr lang="en-US" dirty="0"/>
              <a:t>Course evaluation response: </a:t>
            </a:r>
            <a:r>
              <a:rPr lang="en-US" dirty="0">
                <a:solidFill>
                  <a:srgbClr val="FF0000"/>
                </a:solidFill>
              </a:rPr>
              <a:t>100% </a:t>
            </a:r>
            <a:r>
              <a:rPr lang="en-US" sz="3600" dirty="0">
                <a:solidFill>
                  <a:schemeClr val="tx1"/>
                </a:solidFill>
              </a:rPr>
              <a:t>(</a:t>
            </a:r>
            <a:r>
              <a:rPr lang="en-US" sz="3600" dirty="0">
                <a:solidFill>
                  <a:srgbClr val="FF0000"/>
                </a:solidFill>
              </a:rPr>
              <a:t>THANKS</a:t>
            </a:r>
            <a:r>
              <a:rPr lang="en-US" sz="3600" dirty="0">
                <a:solidFill>
                  <a:schemeClr val="tx1"/>
                </a:solidFill>
              </a:rPr>
              <a:t>) </a:t>
            </a:r>
          </a:p>
        </p:txBody>
      </p:sp>
      <p:sp>
        <p:nvSpPr>
          <p:cNvPr id="3" name="Title 2"/>
          <p:cNvSpPr>
            <a:spLocks noGrp="1"/>
          </p:cNvSpPr>
          <p:nvPr>
            <p:ph type="title"/>
          </p:nvPr>
        </p:nvSpPr>
        <p:spPr/>
        <p:txBody>
          <a:bodyPr/>
          <a:lstStyle/>
          <a:p>
            <a:r>
              <a:rPr lang="en-US" dirty="0"/>
              <a:t>Administration</a:t>
            </a:r>
          </a:p>
        </p:txBody>
      </p:sp>
    </p:spTree>
    <p:extLst>
      <p:ext uri="{BB962C8B-B14F-4D97-AF65-F5344CB8AC3E}">
        <p14:creationId xmlns:p14="http://schemas.microsoft.com/office/powerpoint/2010/main" val="935562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Setup GAPIT</a:t>
            </a:r>
          </a:p>
        </p:txBody>
      </p:sp>
      <p:sp>
        <p:nvSpPr>
          <p:cNvPr id="5" name="Rectangle 4"/>
          <p:cNvSpPr/>
          <p:nvPr/>
        </p:nvSpPr>
        <p:spPr>
          <a:xfrm>
            <a:off x="1461419" y="2001174"/>
            <a:ext cx="6482149" cy="3970318"/>
          </a:xfrm>
          <a:prstGeom prst="rect">
            <a:avLst/>
          </a:prstGeom>
        </p:spPr>
        <p:txBody>
          <a:bodyPr wrap="square">
            <a:spAutoFit/>
          </a:bodyPr>
          <a:lstStyle/>
          <a:p>
            <a:r>
              <a:rPr lang="de-DE" dirty="0"/>
              <a:t>#Import GAPIT</a:t>
            </a:r>
          </a:p>
          <a:p>
            <a:r>
              <a:rPr lang="de-DE" dirty="0"/>
              <a:t>#</a:t>
            </a:r>
            <a:r>
              <a:rPr lang="de-DE" dirty="0" err="1"/>
              <a:t>source</a:t>
            </a:r>
            <a:r>
              <a:rPr lang="de-DE" dirty="0"/>
              <a:t>("http://</a:t>
            </a:r>
            <a:r>
              <a:rPr lang="de-DE" dirty="0" err="1"/>
              <a:t>www.bioconductor.org</a:t>
            </a:r>
            <a:r>
              <a:rPr lang="de-DE" dirty="0"/>
              <a:t>/</a:t>
            </a:r>
            <a:r>
              <a:rPr lang="de-DE" dirty="0" err="1"/>
              <a:t>biocLite.R</a:t>
            </a:r>
            <a:r>
              <a:rPr lang="de-DE" dirty="0"/>
              <a:t>") </a:t>
            </a:r>
          </a:p>
          <a:p>
            <a:r>
              <a:rPr lang="de-DE" dirty="0"/>
              <a:t>#</a:t>
            </a:r>
            <a:r>
              <a:rPr lang="de-DE" dirty="0" err="1"/>
              <a:t>biocLite</a:t>
            </a:r>
            <a:r>
              <a:rPr lang="de-DE" dirty="0"/>
              <a:t>("</a:t>
            </a:r>
            <a:r>
              <a:rPr lang="de-DE" dirty="0" err="1"/>
              <a:t>multtest</a:t>
            </a:r>
            <a:r>
              <a:rPr lang="de-DE" dirty="0"/>
              <a:t>")</a:t>
            </a:r>
          </a:p>
          <a:p>
            <a:r>
              <a:rPr lang="de-DE" dirty="0"/>
              <a:t>#</a:t>
            </a:r>
            <a:r>
              <a:rPr lang="de-DE" dirty="0" err="1"/>
              <a:t>install.packages</a:t>
            </a:r>
            <a:r>
              <a:rPr lang="de-DE" dirty="0"/>
              <a:t>("EMMREML")</a:t>
            </a:r>
          </a:p>
          <a:p>
            <a:r>
              <a:rPr lang="de-DE" dirty="0"/>
              <a:t>#</a:t>
            </a:r>
            <a:r>
              <a:rPr lang="de-DE" dirty="0" err="1"/>
              <a:t>install.packages</a:t>
            </a:r>
            <a:r>
              <a:rPr lang="de-DE" dirty="0"/>
              <a:t>("</a:t>
            </a:r>
            <a:r>
              <a:rPr lang="de-DE" dirty="0" err="1"/>
              <a:t>gplots</a:t>
            </a:r>
            <a:r>
              <a:rPr lang="de-DE" dirty="0"/>
              <a:t>")</a:t>
            </a:r>
          </a:p>
          <a:p>
            <a:r>
              <a:rPr lang="de-DE" dirty="0"/>
              <a:t>#</a:t>
            </a:r>
            <a:r>
              <a:rPr lang="de-DE" dirty="0" err="1"/>
              <a:t>install.packages</a:t>
            </a:r>
            <a:r>
              <a:rPr lang="de-DE" dirty="0"/>
              <a:t>("scatterplot3d")</a:t>
            </a:r>
          </a:p>
          <a:p>
            <a:r>
              <a:rPr lang="de-DE" dirty="0" err="1"/>
              <a:t>library</a:t>
            </a:r>
            <a:r>
              <a:rPr lang="de-DE" dirty="0"/>
              <a:t>('MASS') # </a:t>
            </a:r>
            <a:r>
              <a:rPr lang="de-DE" dirty="0" err="1"/>
              <a:t>required</a:t>
            </a:r>
            <a:r>
              <a:rPr lang="de-DE" dirty="0"/>
              <a:t> </a:t>
            </a:r>
            <a:r>
              <a:rPr lang="de-DE" dirty="0" err="1"/>
              <a:t>for</a:t>
            </a:r>
            <a:r>
              <a:rPr lang="de-DE" dirty="0"/>
              <a:t> </a:t>
            </a:r>
            <a:r>
              <a:rPr lang="de-DE" dirty="0" err="1"/>
              <a:t>ginv</a:t>
            </a:r>
            <a:endParaRPr lang="de-DE" dirty="0"/>
          </a:p>
          <a:p>
            <a:r>
              <a:rPr lang="de-DE" dirty="0" err="1"/>
              <a:t>library</a:t>
            </a:r>
            <a:r>
              <a:rPr lang="de-DE" dirty="0"/>
              <a:t>(</a:t>
            </a:r>
            <a:r>
              <a:rPr lang="de-DE" dirty="0" err="1"/>
              <a:t>multtest</a:t>
            </a:r>
            <a:r>
              <a:rPr lang="de-DE" dirty="0"/>
              <a:t>)</a:t>
            </a:r>
          </a:p>
          <a:p>
            <a:r>
              <a:rPr lang="de-DE" dirty="0" err="1"/>
              <a:t>library</a:t>
            </a:r>
            <a:r>
              <a:rPr lang="de-DE" dirty="0"/>
              <a:t>(</a:t>
            </a:r>
            <a:r>
              <a:rPr lang="de-DE" dirty="0" err="1"/>
              <a:t>gplots</a:t>
            </a:r>
            <a:r>
              <a:rPr lang="de-DE" dirty="0"/>
              <a:t>)</a:t>
            </a:r>
          </a:p>
          <a:p>
            <a:r>
              <a:rPr lang="de-DE" dirty="0" err="1"/>
              <a:t>library</a:t>
            </a:r>
            <a:r>
              <a:rPr lang="de-DE" dirty="0"/>
              <a:t>(</a:t>
            </a:r>
            <a:r>
              <a:rPr lang="de-DE" dirty="0" err="1"/>
              <a:t>compiler</a:t>
            </a:r>
            <a:r>
              <a:rPr lang="de-DE" dirty="0"/>
              <a:t>) #</a:t>
            </a:r>
            <a:r>
              <a:rPr lang="de-DE" dirty="0" err="1"/>
              <a:t>required</a:t>
            </a:r>
            <a:r>
              <a:rPr lang="de-DE" dirty="0"/>
              <a:t> </a:t>
            </a:r>
            <a:r>
              <a:rPr lang="de-DE" dirty="0" err="1"/>
              <a:t>for</a:t>
            </a:r>
            <a:r>
              <a:rPr lang="de-DE" dirty="0"/>
              <a:t> </a:t>
            </a:r>
            <a:r>
              <a:rPr lang="de-DE" dirty="0" err="1"/>
              <a:t>cmpfun</a:t>
            </a:r>
            <a:endParaRPr lang="de-DE" dirty="0"/>
          </a:p>
          <a:p>
            <a:r>
              <a:rPr lang="de-DE" dirty="0" err="1"/>
              <a:t>library</a:t>
            </a:r>
            <a:r>
              <a:rPr lang="de-DE" dirty="0"/>
              <a:t>("scatterplot3d")</a:t>
            </a:r>
          </a:p>
          <a:p>
            <a:r>
              <a:rPr lang="de-DE" dirty="0" err="1"/>
              <a:t>library</a:t>
            </a:r>
            <a:r>
              <a:rPr lang="de-DE" dirty="0"/>
              <a:t>("EMMREML")</a:t>
            </a:r>
          </a:p>
          <a:p>
            <a:r>
              <a:rPr lang="de-DE" dirty="0" err="1"/>
              <a:t>source</a:t>
            </a:r>
            <a:r>
              <a:rPr lang="de-DE" dirty="0"/>
              <a:t>("http://</a:t>
            </a:r>
            <a:r>
              <a:rPr lang="de-DE" dirty="0" err="1"/>
              <a:t>www.zzlab.net</a:t>
            </a:r>
            <a:r>
              <a:rPr lang="de-DE" dirty="0"/>
              <a:t>/GAPIT/</a:t>
            </a:r>
            <a:r>
              <a:rPr lang="de-DE" dirty="0" err="1"/>
              <a:t>emma.txt</a:t>
            </a:r>
            <a:r>
              <a:rPr lang="de-DE" dirty="0"/>
              <a:t>")</a:t>
            </a:r>
          </a:p>
          <a:p>
            <a:r>
              <a:rPr lang="de-DE" dirty="0" err="1"/>
              <a:t>source</a:t>
            </a:r>
            <a:r>
              <a:rPr lang="de-DE" dirty="0"/>
              <a:t>("http://</a:t>
            </a:r>
            <a:r>
              <a:rPr lang="de-DE" dirty="0" err="1"/>
              <a:t>www.zzlab.net</a:t>
            </a:r>
            <a:r>
              <a:rPr lang="de-DE" dirty="0"/>
              <a:t>/GAPIT/</a:t>
            </a:r>
            <a:r>
              <a:rPr lang="de-DE" dirty="0" err="1"/>
              <a:t>gapit_functions.txt</a:t>
            </a:r>
            <a:r>
              <a:rPr lang="de-DE" dirty="0"/>
              <a:t>")</a:t>
            </a:r>
          </a:p>
        </p:txBody>
      </p:sp>
    </p:spTree>
    <p:extLst>
      <p:ext uri="{BB962C8B-B14F-4D97-AF65-F5344CB8AC3E}">
        <p14:creationId xmlns:p14="http://schemas.microsoft.com/office/powerpoint/2010/main" val="15160532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Import data and preparation</a:t>
            </a:r>
          </a:p>
        </p:txBody>
      </p:sp>
      <p:sp>
        <p:nvSpPr>
          <p:cNvPr id="5" name="Rectangle 4"/>
          <p:cNvSpPr/>
          <p:nvPr/>
        </p:nvSpPr>
        <p:spPr>
          <a:xfrm>
            <a:off x="176559" y="1779687"/>
            <a:ext cx="8310949" cy="3693319"/>
          </a:xfrm>
          <a:prstGeom prst="rect">
            <a:avLst/>
          </a:prstGeom>
        </p:spPr>
        <p:txBody>
          <a:bodyPr wrap="square">
            <a:spAutoFit/>
          </a:bodyPr>
          <a:lstStyle/>
          <a:p>
            <a:endParaRPr lang="de-DE" dirty="0"/>
          </a:p>
          <a:p>
            <a:r>
              <a:rPr lang="de-DE" dirty="0"/>
              <a:t>#Import </a:t>
            </a:r>
            <a:r>
              <a:rPr lang="de-DE" dirty="0" err="1"/>
              <a:t>demo</a:t>
            </a:r>
            <a:r>
              <a:rPr lang="de-DE" dirty="0"/>
              <a:t> </a:t>
            </a:r>
            <a:r>
              <a:rPr lang="de-DE" dirty="0" err="1"/>
              <a:t>data</a:t>
            </a:r>
            <a:endParaRPr lang="de-DE" dirty="0"/>
          </a:p>
          <a:p>
            <a:r>
              <a:rPr lang="de-DE" dirty="0" err="1"/>
              <a:t>myGD</a:t>
            </a:r>
            <a:r>
              <a:rPr lang="de-DE" dirty="0"/>
              <a:t>=</a:t>
            </a:r>
            <a:r>
              <a:rPr lang="de-DE" dirty="0" err="1"/>
              <a:t>read.table</a:t>
            </a:r>
            <a:r>
              <a:rPr lang="de-DE" dirty="0"/>
              <a:t>(</a:t>
            </a:r>
            <a:r>
              <a:rPr lang="de-DE" dirty="0" err="1"/>
              <a:t>file</a:t>
            </a:r>
            <a:r>
              <a:rPr lang="de-DE" dirty="0"/>
              <a:t>="http://</a:t>
            </a:r>
            <a:r>
              <a:rPr lang="de-DE" dirty="0" err="1"/>
              <a:t>zzlab.net</a:t>
            </a:r>
            <a:r>
              <a:rPr lang="de-DE" dirty="0"/>
              <a:t>/GAPIT/</a:t>
            </a:r>
            <a:r>
              <a:rPr lang="de-DE" dirty="0" err="1"/>
              <a:t>data</a:t>
            </a:r>
            <a:r>
              <a:rPr lang="de-DE" dirty="0"/>
              <a:t>/mdp_numeric.</a:t>
            </a:r>
            <a:r>
              <a:rPr lang="de-DE" dirty="0" err="1"/>
              <a:t>txt</a:t>
            </a:r>
            <a:r>
              <a:rPr lang="de-DE" dirty="0"/>
              <a:t>",</a:t>
            </a:r>
            <a:r>
              <a:rPr lang="de-DE" dirty="0" err="1"/>
              <a:t>head</a:t>
            </a:r>
            <a:r>
              <a:rPr lang="de-DE" dirty="0"/>
              <a:t>=T)</a:t>
            </a:r>
          </a:p>
          <a:p>
            <a:r>
              <a:rPr lang="de-DE" dirty="0" err="1"/>
              <a:t>myGM</a:t>
            </a:r>
            <a:r>
              <a:rPr lang="de-DE" dirty="0"/>
              <a:t>=</a:t>
            </a:r>
            <a:r>
              <a:rPr lang="de-DE" dirty="0" err="1"/>
              <a:t>read.table</a:t>
            </a:r>
            <a:r>
              <a:rPr lang="de-DE" dirty="0"/>
              <a:t>(</a:t>
            </a:r>
            <a:r>
              <a:rPr lang="de-DE" dirty="0" err="1"/>
              <a:t>file</a:t>
            </a:r>
            <a:r>
              <a:rPr lang="de-DE" dirty="0"/>
              <a:t>="http://</a:t>
            </a:r>
            <a:r>
              <a:rPr lang="de-DE" dirty="0" err="1"/>
              <a:t>zzlab.net</a:t>
            </a:r>
            <a:r>
              <a:rPr lang="de-DE" dirty="0"/>
              <a:t>/GAPIT/</a:t>
            </a:r>
            <a:r>
              <a:rPr lang="de-DE" dirty="0" err="1"/>
              <a:t>data</a:t>
            </a:r>
            <a:r>
              <a:rPr lang="de-DE" dirty="0"/>
              <a:t>/mdp_SNP_information.</a:t>
            </a:r>
            <a:r>
              <a:rPr lang="de-DE" dirty="0" err="1"/>
              <a:t>txt</a:t>
            </a:r>
            <a:r>
              <a:rPr lang="de-DE" dirty="0"/>
              <a:t>",</a:t>
            </a:r>
            <a:r>
              <a:rPr lang="de-DE" dirty="0" err="1"/>
              <a:t>head</a:t>
            </a:r>
            <a:r>
              <a:rPr lang="de-DE" dirty="0"/>
              <a:t>=T)</a:t>
            </a:r>
          </a:p>
          <a:p>
            <a:r>
              <a:rPr lang="de-DE" dirty="0" err="1"/>
              <a:t>myCV</a:t>
            </a:r>
            <a:r>
              <a:rPr lang="de-DE" dirty="0"/>
              <a:t>=</a:t>
            </a:r>
            <a:r>
              <a:rPr lang="de-DE" dirty="0" err="1"/>
              <a:t>read.table</a:t>
            </a:r>
            <a:r>
              <a:rPr lang="de-DE" dirty="0"/>
              <a:t>(</a:t>
            </a:r>
            <a:r>
              <a:rPr lang="de-DE" dirty="0" err="1"/>
              <a:t>file</a:t>
            </a:r>
            <a:r>
              <a:rPr lang="de-DE" dirty="0"/>
              <a:t>="http://</a:t>
            </a:r>
            <a:r>
              <a:rPr lang="de-DE" dirty="0" err="1"/>
              <a:t>zzlab.net</a:t>
            </a:r>
            <a:r>
              <a:rPr lang="de-DE" dirty="0"/>
              <a:t>/GAPIT/</a:t>
            </a:r>
            <a:r>
              <a:rPr lang="de-DE" dirty="0" err="1"/>
              <a:t>data</a:t>
            </a:r>
            <a:r>
              <a:rPr lang="de-DE" dirty="0"/>
              <a:t>/mdp_env.</a:t>
            </a:r>
            <a:r>
              <a:rPr lang="de-DE" dirty="0" err="1"/>
              <a:t>txt</a:t>
            </a:r>
            <a:r>
              <a:rPr lang="de-DE" dirty="0"/>
              <a:t>",</a:t>
            </a:r>
            <a:r>
              <a:rPr lang="de-DE" dirty="0" err="1"/>
              <a:t>head</a:t>
            </a:r>
            <a:r>
              <a:rPr lang="de-DE" dirty="0"/>
              <a:t>=T)</a:t>
            </a:r>
          </a:p>
          <a:p>
            <a:endParaRPr lang="de-DE" dirty="0"/>
          </a:p>
          <a:p>
            <a:r>
              <a:rPr lang="de-DE" dirty="0"/>
              <a:t>X=</a:t>
            </a:r>
            <a:r>
              <a:rPr lang="de-DE" dirty="0" err="1"/>
              <a:t>myGD</a:t>
            </a:r>
            <a:r>
              <a:rPr lang="de-DE" dirty="0"/>
              <a:t>[,-1]</a:t>
            </a:r>
          </a:p>
          <a:p>
            <a:r>
              <a:rPr lang="de-DE" dirty="0"/>
              <a:t>M=</a:t>
            </a:r>
            <a:r>
              <a:rPr lang="de-DE" dirty="0" err="1"/>
              <a:t>as.matrix</a:t>
            </a:r>
            <a:r>
              <a:rPr lang="de-DE" dirty="0"/>
              <a:t>(X)</a:t>
            </a:r>
          </a:p>
          <a:p>
            <a:r>
              <a:rPr lang="de-DE" dirty="0"/>
              <a:t>G=M</a:t>
            </a:r>
          </a:p>
          <a:p>
            <a:r>
              <a:rPr lang="de-DE" dirty="0" err="1"/>
              <a:t>dom</a:t>
            </a:r>
            <a:r>
              <a:rPr lang="de-DE" dirty="0"/>
              <a:t>=1-(G-1)^2</a:t>
            </a:r>
          </a:p>
          <a:p>
            <a:r>
              <a:rPr lang="de-DE" dirty="0" err="1"/>
              <a:t>taxa</a:t>
            </a:r>
            <a:r>
              <a:rPr lang="de-DE" dirty="0"/>
              <a:t>=</a:t>
            </a:r>
            <a:r>
              <a:rPr lang="de-DE" dirty="0" err="1"/>
              <a:t>myGD</a:t>
            </a:r>
            <a:r>
              <a:rPr lang="de-DE" dirty="0"/>
              <a:t>[,1]</a:t>
            </a:r>
          </a:p>
          <a:p>
            <a:r>
              <a:rPr lang="de-DE" dirty="0" err="1"/>
              <a:t>myDom</a:t>
            </a:r>
            <a:r>
              <a:rPr lang="de-DE" dirty="0"/>
              <a:t>=</a:t>
            </a:r>
            <a:r>
              <a:rPr lang="de-DE" dirty="0" err="1"/>
              <a:t>cbind</a:t>
            </a:r>
            <a:r>
              <a:rPr lang="de-DE" dirty="0"/>
              <a:t>(</a:t>
            </a:r>
            <a:r>
              <a:rPr lang="de-DE" dirty="0" err="1"/>
              <a:t>as.data.frame</a:t>
            </a:r>
            <a:r>
              <a:rPr lang="de-DE" dirty="0"/>
              <a:t>(</a:t>
            </a:r>
            <a:r>
              <a:rPr lang="de-DE" dirty="0" err="1"/>
              <a:t>taxa</a:t>
            </a:r>
            <a:r>
              <a:rPr lang="de-DE" dirty="0"/>
              <a:t>),</a:t>
            </a:r>
            <a:r>
              <a:rPr lang="de-DE" dirty="0" err="1"/>
              <a:t>as.data.frame</a:t>
            </a:r>
            <a:r>
              <a:rPr lang="de-DE" dirty="0"/>
              <a:t>(</a:t>
            </a:r>
            <a:r>
              <a:rPr lang="de-DE" dirty="0" err="1"/>
              <a:t>dom</a:t>
            </a:r>
            <a:r>
              <a:rPr lang="de-DE" dirty="0"/>
              <a:t>))</a:t>
            </a:r>
          </a:p>
        </p:txBody>
      </p:sp>
    </p:spTree>
    <p:extLst>
      <p:ext uri="{BB962C8B-B14F-4D97-AF65-F5344CB8AC3E}">
        <p14:creationId xmlns:p14="http://schemas.microsoft.com/office/powerpoint/2010/main" val="4138372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Phenotype simulation</a:t>
            </a:r>
          </a:p>
        </p:txBody>
      </p:sp>
      <p:sp>
        <p:nvSpPr>
          <p:cNvPr id="5" name="Rectangle 4"/>
          <p:cNvSpPr/>
          <p:nvPr/>
        </p:nvSpPr>
        <p:spPr>
          <a:xfrm>
            <a:off x="170463" y="1438311"/>
            <a:ext cx="8310949" cy="5355312"/>
          </a:xfrm>
          <a:prstGeom prst="rect">
            <a:avLst/>
          </a:prstGeom>
        </p:spPr>
        <p:txBody>
          <a:bodyPr wrap="square">
            <a:spAutoFit/>
          </a:bodyPr>
          <a:lstStyle/>
          <a:p>
            <a:endParaRPr lang="de-DE" dirty="0"/>
          </a:p>
          <a:p>
            <a:r>
              <a:rPr lang="en-US" dirty="0"/>
              <a:t>index1to5=</a:t>
            </a:r>
            <a:r>
              <a:rPr lang="en-US" dirty="0" err="1"/>
              <a:t>myGM</a:t>
            </a:r>
            <a:r>
              <a:rPr lang="en-US" dirty="0"/>
              <a:t>[,2]&lt;6</a:t>
            </a:r>
          </a:p>
          <a:p>
            <a:r>
              <a:rPr lang="pt-BR" dirty="0"/>
              <a:t>X1to5 = </a:t>
            </a:r>
            <a:r>
              <a:rPr lang="pt-BR" dirty="0" err="1"/>
              <a:t>X</a:t>
            </a:r>
            <a:r>
              <a:rPr lang="pt-BR" dirty="0"/>
              <a:t>[,index1to5]</a:t>
            </a:r>
          </a:p>
          <a:p>
            <a:r>
              <a:rPr lang="pt-BR" dirty="0"/>
              <a:t>X1to5.dom = dom[,index1to5]</a:t>
            </a:r>
          </a:p>
          <a:p>
            <a:r>
              <a:rPr lang="pt-BR" dirty="0" err="1"/>
              <a:t>GD.candidate</a:t>
            </a:r>
            <a:r>
              <a:rPr lang="pt-BR" dirty="0"/>
              <a:t>=</a:t>
            </a:r>
            <a:r>
              <a:rPr lang="pt-BR" dirty="0" err="1"/>
              <a:t>cbind</a:t>
            </a:r>
            <a:r>
              <a:rPr lang="pt-BR" dirty="0"/>
              <a:t>(</a:t>
            </a:r>
            <a:r>
              <a:rPr lang="pt-BR" dirty="0" err="1"/>
              <a:t>as.data.frame</a:t>
            </a:r>
            <a:r>
              <a:rPr lang="pt-BR" dirty="0"/>
              <a:t>(taxa),X1to5)</a:t>
            </a:r>
          </a:p>
          <a:p>
            <a:r>
              <a:rPr lang="pt-BR" dirty="0" err="1"/>
              <a:t>GD.candidate.dom</a:t>
            </a:r>
            <a:r>
              <a:rPr lang="pt-BR" dirty="0"/>
              <a:t>=</a:t>
            </a:r>
            <a:r>
              <a:rPr lang="pt-BR" dirty="0" err="1"/>
              <a:t>cbind</a:t>
            </a:r>
            <a:r>
              <a:rPr lang="pt-BR" dirty="0"/>
              <a:t>(</a:t>
            </a:r>
            <a:r>
              <a:rPr lang="pt-BR" dirty="0" err="1"/>
              <a:t>as.data.frame</a:t>
            </a:r>
            <a:r>
              <a:rPr lang="pt-BR" dirty="0"/>
              <a:t>(taxa),X1to5.dom)</a:t>
            </a:r>
          </a:p>
          <a:p>
            <a:endParaRPr lang="pt-BR" dirty="0"/>
          </a:p>
          <a:p>
            <a:r>
              <a:rPr lang="is-IS" dirty="0"/>
              <a:t>set.seed(99164)</a:t>
            </a:r>
          </a:p>
          <a:p>
            <a:r>
              <a:rPr lang="en-US" dirty="0" err="1"/>
              <a:t>mySim</a:t>
            </a:r>
            <a:r>
              <a:rPr lang="en-US" dirty="0"/>
              <a:t>=</a:t>
            </a:r>
            <a:r>
              <a:rPr lang="en-US" dirty="0" err="1"/>
              <a:t>GAPIT.Phenotype.Simulation</a:t>
            </a:r>
            <a:r>
              <a:rPr lang="en-US" dirty="0"/>
              <a:t>(GD=</a:t>
            </a:r>
            <a:r>
              <a:rPr lang="en-US" dirty="0" err="1"/>
              <a:t>GD.candidate,GM</a:t>
            </a:r>
            <a:r>
              <a:rPr lang="en-US" dirty="0"/>
              <a:t>=</a:t>
            </a:r>
            <a:r>
              <a:rPr lang="en-US" dirty="0" err="1"/>
              <a:t>myGM</a:t>
            </a:r>
            <a:r>
              <a:rPr lang="en-US" dirty="0"/>
              <a:t>[index1to5,], h2=.5,NQTN=20, </a:t>
            </a:r>
            <a:r>
              <a:rPr lang="en-US" dirty="0" err="1"/>
              <a:t>effectunit</a:t>
            </a:r>
            <a:r>
              <a:rPr lang="en-US" dirty="0"/>
              <a:t> =.95,QTNDist="normal", CV=</a:t>
            </a:r>
            <a:r>
              <a:rPr lang="en-US" dirty="0" err="1"/>
              <a:t>myCV,cveff</a:t>
            </a:r>
            <a:r>
              <a:rPr lang="en-US" dirty="0"/>
              <a:t>=c(.1,.1),a2=.5,adim=3,category=1,r=.4)</a:t>
            </a:r>
          </a:p>
          <a:p>
            <a:endParaRPr lang="en-US" dirty="0"/>
          </a:p>
          <a:p>
            <a:r>
              <a:rPr lang="en-US" dirty="0" err="1"/>
              <a:t>mySim.dom</a:t>
            </a:r>
            <a:r>
              <a:rPr lang="en-US" dirty="0"/>
              <a:t>=</a:t>
            </a:r>
            <a:r>
              <a:rPr lang="en-US" dirty="0" err="1"/>
              <a:t>GAPIT.Phenotype.Simulation</a:t>
            </a:r>
            <a:r>
              <a:rPr lang="en-US" dirty="0"/>
              <a:t>(GD=</a:t>
            </a:r>
            <a:r>
              <a:rPr lang="en-US" dirty="0" err="1"/>
              <a:t>GD.candidate.dom,GM</a:t>
            </a:r>
            <a:r>
              <a:rPr lang="en-US" dirty="0"/>
              <a:t>=</a:t>
            </a:r>
            <a:r>
              <a:rPr lang="en-US" dirty="0" err="1"/>
              <a:t>myGM</a:t>
            </a:r>
            <a:r>
              <a:rPr lang="en-US" dirty="0"/>
              <a:t>[index1to5,],h2=.5,NQTN=20, </a:t>
            </a:r>
            <a:r>
              <a:rPr lang="en-US" dirty="0" err="1"/>
              <a:t>effectunit</a:t>
            </a:r>
            <a:r>
              <a:rPr lang="en-US" dirty="0"/>
              <a:t>=.95,QTNDist="normal", CV=</a:t>
            </a:r>
            <a:r>
              <a:rPr lang="en-US" dirty="0" err="1"/>
              <a:t>myCV,cveff</a:t>
            </a:r>
            <a:r>
              <a:rPr lang="en-US" dirty="0"/>
              <a:t>=c(.1,.1),a2=.5,adim=3,category=1,r=.4)</a:t>
            </a:r>
          </a:p>
          <a:p>
            <a:endParaRPr lang="en-US" dirty="0"/>
          </a:p>
          <a:p>
            <a:r>
              <a:rPr lang="en-US" dirty="0" err="1"/>
              <a:t>myYad</a:t>
            </a:r>
            <a:r>
              <a:rPr lang="en-US" dirty="0"/>
              <a:t> &lt;- </a:t>
            </a:r>
            <a:r>
              <a:rPr lang="en-US" dirty="0" err="1"/>
              <a:t>mySim$Y</a:t>
            </a:r>
            <a:endParaRPr lang="en-US" dirty="0"/>
          </a:p>
          <a:p>
            <a:r>
              <a:rPr lang="en-US" dirty="0" err="1"/>
              <a:t>myYad</a:t>
            </a:r>
            <a:r>
              <a:rPr lang="en-US" dirty="0"/>
              <a:t>[,2]=</a:t>
            </a:r>
            <a:r>
              <a:rPr lang="en-US" dirty="0" err="1"/>
              <a:t>myYad</a:t>
            </a:r>
            <a:r>
              <a:rPr lang="en-US" dirty="0"/>
              <a:t>[,2]+</a:t>
            </a:r>
            <a:r>
              <a:rPr lang="en-US" dirty="0" err="1"/>
              <a:t>mySim.dom$Y</a:t>
            </a:r>
            <a:r>
              <a:rPr lang="en-US" dirty="0"/>
              <a:t>[,2]</a:t>
            </a:r>
          </a:p>
          <a:p>
            <a:r>
              <a:rPr lang="en-US" dirty="0" err="1"/>
              <a:t>myUad</a:t>
            </a:r>
            <a:r>
              <a:rPr lang="en-US" dirty="0"/>
              <a:t>=</a:t>
            </a:r>
            <a:r>
              <a:rPr lang="en-US" dirty="0" err="1"/>
              <a:t>mySim$u+mySim.dom$u</a:t>
            </a:r>
            <a:endParaRPr lang="en-US" dirty="0"/>
          </a:p>
        </p:txBody>
      </p:sp>
    </p:spTree>
    <p:extLst>
      <p:ext uri="{BB962C8B-B14F-4D97-AF65-F5344CB8AC3E}">
        <p14:creationId xmlns:p14="http://schemas.microsoft.com/office/powerpoint/2010/main" val="12941425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Validation</a:t>
            </a:r>
          </a:p>
        </p:txBody>
      </p:sp>
      <p:sp>
        <p:nvSpPr>
          <p:cNvPr id="5" name="Rectangle 4"/>
          <p:cNvSpPr/>
          <p:nvPr/>
        </p:nvSpPr>
        <p:spPr>
          <a:xfrm>
            <a:off x="182655" y="2852583"/>
            <a:ext cx="8310949" cy="1200329"/>
          </a:xfrm>
          <a:prstGeom prst="rect">
            <a:avLst/>
          </a:prstGeom>
        </p:spPr>
        <p:txBody>
          <a:bodyPr wrap="square">
            <a:spAutoFit/>
          </a:bodyPr>
          <a:lstStyle/>
          <a:p>
            <a:r>
              <a:rPr lang="is-IS" dirty="0"/>
              <a:t>set.seed(99164)</a:t>
            </a:r>
          </a:p>
          <a:p>
            <a:r>
              <a:rPr lang="en-US" dirty="0"/>
              <a:t>n=</a:t>
            </a:r>
            <a:r>
              <a:rPr lang="en-US" dirty="0" err="1"/>
              <a:t>nrow</a:t>
            </a:r>
            <a:r>
              <a:rPr lang="en-US" dirty="0"/>
              <a:t>(</a:t>
            </a:r>
            <a:r>
              <a:rPr lang="en-US" dirty="0" err="1"/>
              <a:t>mySim$Y</a:t>
            </a:r>
            <a:r>
              <a:rPr lang="en-US" dirty="0"/>
              <a:t>)</a:t>
            </a:r>
          </a:p>
          <a:p>
            <a:r>
              <a:rPr lang="en-US" dirty="0" err="1"/>
              <a:t>pred</a:t>
            </a:r>
            <a:r>
              <a:rPr lang="en-US" dirty="0"/>
              <a:t>=sample(</a:t>
            </a:r>
            <a:r>
              <a:rPr lang="en-US" dirty="0" err="1"/>
              <a:t>n,round</a:t>
            </a:r>
            <a:r>
              <a:rPr lang="en-US" dirty="0"/>
              <a:t>(n/5),replace=F)</a:t>
            </a:r>
          </a:p>
          <a:p>
            <a:r>
              <a:rPr lang="en-US" dirty="0"/>
              <a:t>train=-</a:t>
            </a:r>
            <a:r>
              <a:rPr lang="en-US" dirty="0" err="1"/>
              <a:t>pred</a:t>
            </a:r>
            <a:endParaRPr lang="en-US" dirty="0"/>
          </a:p>
        </p:txBody>
      </p:sp>
    </p:spTree>
    <p:extLst>
      <p:ext uri="{BB962C8B-B14F-4D97-AF65-F5344CB8AC3E}">
        <p14:creationId xmlns:p14="http://schemas.microsoft.com/office/powerpoint/2010/main" val="1158713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GAPIT</a:t>
            </a:r>
          </a:p>
        </p:txBody>
      </p:sp>
      <p:sp>
        <p:nvSpPr>
          <p:cNvPr id="5" name="Rectangle 4"/>
          <p:cNvSpPr/>
          <p:nvPr/>
        </p:nvSpPr>
        <p:spPr>
          <a:xfrm>
            <a:off x="204216" y="338328"/>
            <a:ext cx="8820912" cy="6463308"/>
          </a:xfrm>
          <a:prstGeom prst="rect">
            <a:avLst/>
          </a:prstGeom>
        </p:spPr>
        <p:txBody>
          <a:bodyPr wrap="square">
            <a:spAutoFit/>
          </a:bodyPr>
          <a:lstStyle/>
          <a:p>
            <a:r>
              <a:rPr lang="en-US" dirty="0" err="1"/>
              <a:t>myY</a:t>
            </a:r>
            <a:r>
              <a:rPr lang="en-US" dirty="0"/>
              <a:t>=</a:t>
            </a:r>
            <a:r>
              <a:rPr lang="en-US" dirty="0" err="1"/>
              <a:t>mySim$Y</a:t>
            </a:r>
            <a:endParaRPr lang="en-US" dirty="0"/>
          </a:p>
          <a:p>
            <a:r>
              <a:rPr lang="pt-BR" dirty="0" err="1"/>
              <a:t>y</a:t>
            </a:r>
            <a:r>
              <a:rPr lang="pt-BR" dirty="0"/>
              <a:t> &lt;- </a:t>
            </a:r>
            <a:r>
              <a:rPr lang="pt-BR" dirty="0" err="1"/>
              <a:t>mySim$Y</a:t>
            </a:r>
            <a:r>
              <a:rPr lang="pt-BR" dirty="0"/>
              <a:t>[,2]</a:t>
            </a:r>
          </a:p>
          <a:p>
            <a:r>
              <a:rPr lang="pt-BR" dirty="0" err="1"/>
              <a:t>setwd</a:t>
            </a:r>
            <a:r>
              <a:rPr lang="pt-BR" dirty="0"/>
              <a:t>("~/Desktop/</a:t>
            </a:r>
            <a:r>
              <a:rPr lang="pt-BR" dirty="0" err="1"/>
              <a:t>temp</a:t>
            </a:r>
            <a:r>
              <a:rPr lang="pt-BR" dirty="0"/>
              <a:t>") </a:t>
            </a:r>
          </a:p>
          <a:p>
            <a:endParaRPr lang="pt-BR" dirty="0"/>
          </a:p>
          <a:p>
            <a:r>
              <a:rPr lang="en-US" dirty="0" err="1"/>
              <a:t>myGAPIT</a:t>
            </a:r>
            <a:r>
              <a:rPr lang="en-US" dirty="0"/>
              <a:t> &lt;- GAPIT(</a:t>
            </a:r>
          </a:p>
          <a:p>
            <a:r>
              <a:rPr lang="en-US" dirty="0"/>
              <a:t>Y=</a:t>
            </a:r>
            <a:r>
              <a:rPr lang="en-US" dirty="0" err="1"/>
              <a:t>myY</a:t>
            </a:r>
            <a:r>
              <a:rPr lang="en-US" dirty="0"/>
              <a:t>[train,],</a:t>
            </a:r>
          </a:p>
          <a:p>
            <a:r>
              <a:rPr lang="en-US" dirty="0"/>
              <a:t>GD=</a:t>
            </a:r>
            <a:r>
              <a:rPr lang="en-US" dirty="0" err="1"/>
              <a:t>myGD</a:t>
            </a:r>
            <a:r>
              <a:rPr lang="en-US" dirty="0"/>
              <a:t>,</a:t>
            </a:r>
          </a:p>
          <a:p>
            <a:r>
              <a:rPr lang="en-US" dirty="0"/>
              <a:t>GM=</a:t>
            </a:r>
            <a:r>
              <a:rPr lang="en-US" dirty="0" err="1"/>
              <a:t>myGM</a:t>
            </a:r>
            <a:r>
              <a:rPr lang="en-US" dirty="0"/>
              <a:t>,</a:t>
            </a:r>
          </a:p>
          <a:p>
            <a:r>
              <a:rPr lang="en-US" dirty="0" err="1"/>
              <a:t>PCA.total</a:t>
            </a:r>
            <a:r>
              <a:rPr lang="en-US" dirty="0"/>
              <a:t>=3,</a:t>
            </a:r>
          </a:p>
          <a:p>
            <a:r>
              <a:rPr lang="en-US" dirty="0"/>
              <a:t>CV=</a:t>
            </a:r>
            <a:r>
              <a:rPr lang="en-US" dirty="0" err="1"/>
              <a:t>myCV</a:t>
            </a:r>
            <a:r>
              <a:rPr lang="en-US" dirty="0"/>
              <a:t>,</a:t>
            </a:r>
          </a:p>
          <a:p>
            <a:r>
              <a:rPr lang="en-US" dirty="0"/>
              <a:t>#KI=</a:t>
            </a:r>
            <a:r>
              <a:rPr lang="de-DE" dirty="0"/>
              <a:t>K.GAPIT,</a:t>
            </a:r>
            <a:endParaRPr lang="en-US" dirty="0"/>
          </a:p>
          <a:p>
            <a:r>
              <a:rPr lang="en-US" dirty="0"/>
              <a:t>KI=</a:t>
            </a:r>
            <a:r>
              <a:rPr lang="en-US" dirty="0" err="1"/>
              <a:t>cbind</a:t>
            </a:r>
            <a:r>
              <a:rPr lang="en-US" dirty="0"/>
              <a:t>(</a:t>
            </a:r>
            <a:r>
              <a:rPr lang="en-US" dirty="0" err="1"/>
              <a:t>as.data.frame</a:t>
            </a:r>
            <a:r>
              <a:rPr lang="en-US" dirty="0"/>
              <a:t>(taxa),</a:t>
            </a:r>
            <a:r>
              <a:rPr lang="en-US" dirty="0" err="1"/>
              <a:t>as.data.frame</a:t>
            </a:r>
            <a:r>
              <a:rPr lang="en-US" dirty="0"/>
              <a:t>(</a:t>
            </a:r>
            <a:r>
              <a:rPr lang="de-DE" dirty="0"/>
              <a:t>K.AA</a:t>
            </a:r>
            <a:r>
              <a:rPr lang="en-US" dirty="0"/>
              <a:t>)), #Comment out for the 1</a:t>
            </a:r>
            <a:r>
              <a:rPr lang="en-US" baseline="30000" dirty="0"/>
              <a:t>st</a:t>
            </a:r>
            <a:r>
              <a:rPr lang="en-US" dirty="0"/>
              <a:t> run</a:t>
            </a:r>
          </a:p>
          <a:p>
            <a:r>
              <a:rPr lang="en-US" dirty="0" err="1"/>
              <a:t>group.from</a:t>
            </a:r>
            <a:r>
              <a:rPr lang="en-US" dirty="0"/>
              <a:t>=1000,</a:t>
            </a:r>
          </a:p>
          <a:p>
            <a:r>
              <a:rPr lang="fr-FR" dirty="0" err="1"/>
              <a:t>group.to</a:t>
            </a:r>
            <a:r>
              <a:rPr lang="fr-FR" dirty="0"/>
              <a:t>=1000,</a:t>
            </a:r>
          </a:p>
          <a:p>
            <a:r>
              <a:rPr lang="fr-FR" dirty="0" err="1"/>
              <a:t>group.by</a:t>
            </a:r>
            <a:r>
              <a:rPr lang="fr-FR" dirty="0"/>
              <a:t>=10,</a:t>
            </a:r>
          </a:p>
          <a:p>
            <a:r>
              <a:rPr lang="fr-FR" dirty="0" err="1"/>
              <a:t>QTN.position</a:t>
            </a:r>
            <a:r>
              <a:rPr lang="fr-FR" dirty="0"/>
              <a:t>=</a:t>
            </a:r>
            <a:r>
              <a:rPr lang="fr-FR" dirty="0" err="1"/>
              <a:t>mySim$QTN.position</a:t>
            </a:r>
            <a:r>
              <a:rPr lang="fr-FR" dirty="0"/>
              <a:t>,</a:t>
            </a:r>
          </a:p>
          <a:p>
            <a:r>
              <a:rPr lang="fr-FR" dirty="0" err="1"/>
              <a:t>SNP.test</a:t>
            </a:r>
            <a:r>
              <a:rPr lang="fr-FR" dirty="0"/>
              <a:t>=FALSE,</a:t>
            </a:r>
          </a:p>
          <a:p>
            <a:r>
              <a:rPr lang="fr-FR" dirty="0"/>
              <a:t>memo="binary2")</a:t>
            </a:r>
          </a:p>
          <a:p>
            <a:endParaRPr lang="fr-FR" dirty="0"/>
          </a:p>
          <a:p>
            <a:r>
              <a:rPr lang="fr-FR" dirty="0" err="1"/>
              <a:t>order.raw</a:t>
            </a:r>
            <a:r>
              <a:rPr lang="fr-FR" dirty="0"/>
              <a:t>=match(</a:t>
            </a:r>
            <a:r>
              <a:rPr lang="fr-FR" dirty="0" err="1"/>
              <a:t>taxa,myGAPIT$Pred</a:t>
            </a:r>
            <a:r>
              <a:rPr lang="fr-FR" dirty="0"/>
              <a:t>[,1])</a:t>
            </a:r>
          </a:p>
          <a:p>
            <a:r>
              <a:rPr lang="fr-FR" dirty="0" err="1"/>
              <a:t>pcEnv</a:t>
            </a:r>
            <a:r>
              <a:rPr lang="fr-FR" dirty="0"/>
              <a:t>=</a:t>
            </a:r>
            <a:r>
              <a:rPr lang="fr-FR" dirty="0" err="1"/>
              <a:t>cbind</a:t>
            </a:r>
            <a:r>
              <a:rPr lang="fr-FR" dirty="0"/>
              <a:t>(</a:t>
            </a:r>
            <a:r>
              <a:rPr lang="fr-FR" dirty="0" err="1"/>
              <a:t>myGAPIT$PCA</a:t>
            </a:r>
            <a:r>
              <a:rPr lang="fr-FR" dirty="0"/>
              <a:t>[,-1],</a:t>
            </a:r>
            <a:r>
              <a:rPr lang="fr-FR" dirty="0" err="1"/>
              <a:t>myCV</a:t>
            </a:r>
            <a:r>
              <a:rPr lang="fr-FR" dirty="0"/>
              <a:t>[,-1])</a:t>
            </a:r>
          </a:p>
          <a:p>
            <a:endParaRPr lang="fr-FR" dirty="0"/>
          </a:p>
          <a:p>
            <a:r>
              <a:rPr lang="fr-FR" dirty="0"/>
              <a:t>cor(</a:t>
            </a:r>
            <a:r>
              <a:rPr lang="fr-FR" dirty="0" err="1"/>
              <a:t>myGAPIT$Pred</a:t>
            </a:r>
            <a:r>
              <a:rPr lang="fr-FR" dirty="0"/>
              <a:t>[order.raw,5][</a:t>
            </a:r>
            <a:r>
              <a:rPr lang="fr-FR" dirty="0" err="1"/>
              <a:t>pred</a:t>
            </a:r>
            <a:r>
              <a:rPr lang="fr-FR" dirty="0"/>
              <a:t>],</a:t>
            </a:r>
            <a:r>
              <a:rPr lang="fr-FR" dirty="0" err="1"/>
              <a:t>mySim$u</a:t>
            </a:r>
            <a:r>
              <a:rPr lang="fr-FR" dirty="0"/>
              <a:t>[</a:t>
            </a:r>
            <a:r>
              <a:rPr lang="fr-FR" dirty="0" err="1"/>
              <a:t>pred</a:t>
            </a:r>
            <a:r>
              <a:rPr lang="fr-FR" dirty="0"/>
              <a:t>]) </a:t>
            </a:r>
          </a:p>
        </p:txBody>
      </p:sp>
    </p:spTree>
    <p:extLst>
      <p:ext uri="{BB962C8B-B14F-4D97-AF65-F5344CB8AC3E}">
        <p14:creationId xmlns:p14="http://schemas.microsoft.com/office/powerpoint/2010/main" val="18103596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Kernels</a:t>
            </a:r>
          </a:p>
        </p:txBody>
      </p:sp>
      <p:sp>
        <p:nvSpPr>
          <p:cNvPr id="5" name="Rectangle 4"/>
          <p:cNvSpPr/>
          <p:nvPr/>
        </p:nvSpPr>
        <p:spPr>
          <a:xfrm>
            <a:off x="176559" y="1779687"/>
            <a:ext cx="8310949" cy="3631763"/>
          </a:xfrm>
          <a:prstGeom prst="rect">
            <a:avLst/>
          </a:prstGeom>
        </p:spPr>
        <p:txBody>
          <a:bodyPr wrap="square">
            <a:spAutoFit/>
          </a:bodyPr>
          <a:lstStyle/>
          <a:p>
            <a:r>
              <a:rPr lang="en-US" dirty="0">
                <a:solidFill>
                  <a:srgbClr val="3E3E3E"/>
                </a:solidFill>
                <a:latin typeface="Candara" charset="0"/>
              </a:rPr>
              <a:t>#Import </a:t>
            </a:r>
            <a:r>
              <a:rPr lang="en-US" dirty="0" err="1">
                <a:solidFill>
                  <a:srgbClr val="3E3E3E"/>
                </a:solidFill>
                <a:latin typeface="Candara" charset="0"/>
              </a:rPr>
              <a:t>rrBLUP</a:t>
            </a:r>
            <a:endParaRPr lang="en-US" dirty="0">
              <a:solidFill>
                <a:srgbClr val="3E3E3E"/>
              </a:solidFill>
              <a:latin typeface="Candara" charset="0"/>
            </a:endParaRPr>
          </a:p>
          <a:p>
            <a:r>
              <a:rPr lang="en-US" dirty="0">
                <a:solidFill>
                  <a:srgbClr val="3E3E3E"/>
                </a:solidFill>
                <a:latin typeface="Candara" charset="0"/>
              </a:rPr>
              <a:t>#</a:t>
            </a:r>
            <a:r>
              <a:rPr lang="en-US" dirty="0" err="1">
                <a:solidFill>
                  <a:srgbClr val="3E3E3E"/>
                </a:solidFill>
                <a:latin typeface="Candara" charset="0"/>
              </a:rPr>
              <a:t>install.packages</a:t>
            </a:r>
            <a:r>
              <a:rPr lang="en-US" dirty="0">
                <a:solidFill>
                  <a:srgbClr val="3E3E3E"/>
                </a:solidFill>
                <a:latin typeface="Candara" charset="0"/>
              </a:rPr>
              <a:t>("</a:t>
            </a:r>
            <a:r>
              <a:rPr lang="en-US" dirty="0" err="1">
                <a:solidFill>
                  <a:srgbClr val="3E3E3E"/>
                </a:solidFill>
                <a:latin typeface="Candara" charset="0"/>
              </a:rPr>
              <a:t>rrBLUP</a:t>
            </a:r>
            <a:r>
              <a:rPr lang="en-US" dirty="0">
                <a:solidFill>
                  <a:srgbClr val="3E3E3E"/>
                </a:solidFill>
                <a:latin typeface="Candara" charset="0"/>
              </a:rPr>
              <a:t>") </a:t>
            </a:r>
          </a:p>
          <a:p>
            <a:r>
              <a:rPr lang="en-US" dirty="0">
                <a:solidFill>
                  <a:srgbClr val="060087"/>
                </a:solidFill>
                <a:latin typeface="Candara" charset="0"/>
              </a:rPr>
              <a:t>library(</a:t>
            </a:r>
            <a:r>
              <a:rPr lang="en-US" dirty="0" err="1">
                <a:solidFill>
                  <a:srgbClr val="000000"/>
                </a:solidFill>
                <a:latin typeface="Candara" charset="0"/>
              </a:rPr>
              <a:t>rrBLUP</a:t>
            </a:r>
            <a:r>
              <a:rPr lang="en-US" dirty="0">
                <a:solidFill>
                  <a:srgbClr val="060087"/>
                </a:solidFill>
                <a:latin typeface="Candara" charset="0"/>
              </a:rPr>
              <a:t>)</a:t>
            </a:r>
          </a:p>
          <a:p>
            <a:r>
              <a:rPr lang="de-DE" dirty="0"/>
              <a:t>K.GAPIT=</a:t>
            </a:r>
            <a:r>
              <a:rPr lang="de-DE" dirty="0" err="1"/>
              <a:t>myGAPIT$kinship</a:t>
            </a:r>
            <a:endParaRPr lang="de-DE" dirty="0"/>
          </a:p>
          <a:p>
            <a:r>
              <a:rPr lang="de-DE" dirty="0"/>
              <a:t>K.RR=</a:t>
            </a:r>
            <a:r>
              <a:rPr lang="de-DE" dirty="0" err="1"/>
              <a:t>A.mat</a:t>
            </a:r>
            <a:r>
              <a:rPr lang="de-DE" dirty="0"/>
              <a:t>(G)</a:t>
            </a:r>
          </a:p>
          <a:p>
            <a:r>
              <a:rPr lang="de-DE" dirty="0"/>
              <a:t>D &lt;- </a:t>
            </a:r>
            <a:r>
              <a:rPr lang="de-DE" dirty="0" err="1"/>
              <a:t>as.matrix</a:t>
            </a:r>
            <a:r>
              <a:rPr lang="de-DE" dirty="0"/>
              <a:t>(</a:t>
            </a:r>
            <a:r>
              <a:rPr lang="de-DE" dirty="0" err="1"/>
              <a:t>dist</a:t>
            </a:r>
            <a:r>
              <a:rPr lang="de-DE" dirty="0"/>
              <a:t>(</a:t>
            </a:r>
            <a:r>
              <a:rPr lang="de-DE" dirty="0" err="1"/>
              <a:t>G,method</a:t>
            </a:r>
            <a:r>
              <a:rPr lang="de-DE" dirty="0"/>
              <a:t>="</a:t>
            </a:r>
            <a:r>
              <a:rPr lang="de-DE" dirty="0" err="1"/>
              <a:t>euclidean</a:t>
            </a:r>
            <a:r>
              <a:rPr lang="de-DE" dirty="0"/>
              <a:t>")/2/</a:t>
            </a:r>
            <a:r>
              <a:rPr lang="de-DE" dirty="0" err="1"/>
              <a:t>sqrt</a:t>
            </a:r>
            <a:r>
              <a:rPr lang="de-DE" dirty="0"/>
              <a:t>(</a:t>
            </a:r>
            <a:r>
              <a:rPr lang="de-DE" dirty="0" err="1"/>
              <a:t>nrow</a:t>
            </a:r>
            <a:r>
              <a:rPr lang="de-DE" dirty="0"/>
              <a:t>(G))) </a:t>
            </a:r>
          </a:p>
          <a:p>
            <a:r>
              <a:rPr lang="de-DE" sz="1400" dirty="0"/>
              <a:t>#</a:t>
            </a:r>
            <a:r>
              <a:rPr lang="de-DE" sz="1400" dirty="0" err="1"/>
              <a:t>option</a:t>
            </a:r>
            <a:r>
              <a:rPr lang="de-DE" sz="1400" dirty="0"/>
              <a:t>: "</a:t>
            </a:r>
            <a:r>
              <a:rPr lang="de-DE" sz="1400" dirty="0" err="1"/>
              <a:t>euclidean</a:t>
            </a:r>
            <a:r>
              <a:rPr lang="de-DE" sz="1400" dirty="0"/>
              <a:t>", "</a:t>
            </a:r>
            <a:r>
              <a:rPr lang="de-DE" sz="1400" dirty="0" err="1"/>
              <a:t>maximum</a:t>
            </a:r>
            <a:r>
              <a:rPr lang="de-DE" sz="1400" dirty="0"/>
              <a:t>", "</a:t>
            </a:r>
            <a:r>
              <a:rPr lang="de-DE" sz="1400" dirty="0" err="1"/>
              <a:t>manhattan</a:t>
            </a:r>
            <a:r>
              <a:rPr lang="de-DE" sz="1400" dirty="0"/>
              <a:t>", "</a:t>
            </a:r>
            <a:r>
              <a:rPr lang="de-DE" sz="1400" dirty="0" err="1"/>
              <a:t>canberra</a:t>
            </a:r>
            <a:r>
              <a:rPr lang="de-DE" sz="1400" dirty="0"/>
              <a:t>", "</a:t>
            </a:r>
            <a:r>
              <a:rPr lang="de-DE" sz="1400" dirty="0" err="1"/>
              <a:t>binary</a:t>
            </a:r>
            <a:r>
              <a:rPr lang="de-DE" sz="1400" dirty="0"/>
              <a:t>" </a:t>
            </a:r>
            <a:r>
              <a:rPr lang="de-DE" sz="1400" dirty="0" err="1"/>
              <a:t>or</a:t>
            </a:r>
            <a:r>
              <a:rPr lang="de-DE" sz="1400" dirty="0"/>
              <a:t> "</a:t>
            </a:r>
            <a:r>
              <a:rPr lang="de-DE" sz="1400" dirty="0" err="1"/>
              <a:t>minkowski</a:t>
            </a:r>
            <a:r>
              <a:rPr lang="de-DE" sz="1400" dirty="0"/>
              <a:t>"</a:t>
            </a:r>
          </a:p>
          <a:p>
            <a:r>
              <a:rPr lang="en-US" dirty="0"/>
              <a:t>K.EXP &lt;- </a:t>
            </a:r>
            <a:r>
              <a:rPr lang="en-US" dirty="0" err="1"/>
              <a:t>exp</a:t>
            </a:r>
            <a:r>
              <a:rPr lang="en-US" dirty="0"/>
              <a:t>(-D)</a:t>
            </a:r>
          </a:p>
          <a:p>
            <a:r>
              <a:rPr lang="de-DE" dirty="0"/>
              <a:t>K.GAUSS &lt;- </a:t>
            </a:r>
            <a:r>
              <a:rPr lang="de-DE" dirty="0" err="1"/>
              <a:t>exp</a:t>
            </a:r>
            <a:r>
              <a:rPr lang="de-DE" dirty="0"/>
              <a:t>(-(D)^2)</a:t>
            </a:r>
          </a:p>
          <a:p>
            <a:r>
              <a:rPr lang="de-DE" dirty="0"/>
              <a:t>K.AA=K.RR%*%K.RR</a:t>
            </a:r>
          </a:p>
          <a:p>
            <a:r>
              <a:rPr lang="de-DE" dirty="0" err="1"/>
              <a:t>K.Dom</a:t>
            </a:r>
            <a:r>
              <a:rPr lang="de-DE" dirty="0"/>
              <a:t>=</a:t>
            </a:r>
            <a:r>
              <a:rPr lang="de-DE" dirty="0" err="1"/>
              <a:t>A.mat</a:t>
            </a:r>
            <a:r>
              <a:rPr lang="de-DE" dirty="0"/>
              <a:t>(</a:t>
            </a:r>
            <a:r>
              <a:rPr lang="de-DE" dirty="0" err="1"/>
              <a:t>dom</a:t>
            </a:r>
            <a:r>
              <a:rPr lang="de-DE" dirty="0"/>
              <a:t>)</a:t>
            </a:r>
          </a:p>
          <a:p>
            <a:r>
              <a:rPr lang="de-DE" dirty="0"/>
              <a:t>K.DD=</a:t>
            </a:r>
            <a:r>
              <a:rPr lang="de-DE" dirty="0" err="1"/>
              <a:t>K.Dom</a:t>
            </a:r>
            <a:r>
              <a:rPr lang="de-DE" dirty="0"/>
              <a:t>%*%</a:t>
            </a:r>
            <a:r>
              <a:rPr lang="de-DE" dirty="0" err="1"/>
              <a:t>K.Dom</a:t>
            </a:r>
            <a:endParaRPr lang="de-DE" dirty="0"/>
          </a:p>
          <a:p>
            <a:r>
              <a:rPr lang="de-DE" dirty="0"/>
              <a:t>K.AD=</a:t>
            </a:r>
            <a:r>
              <a:rPr lang="de-DE" dirty="0" err="1"/>
              <a:t>K.RR+K.Dom</a:t>
            </a:r>
            <a:endParaRPr lang="en-US" dirty="0"/>
          </a:p>
        </p:txBody>
      </p:sp>
    </p:spTree>
    <p:extLst>
      <p:ext uri="{BB962C8B-B14F-4D97-AF65-F5344CB8AC3E}">
        <p14:creationId xmlns:p14="http://schemas.microsoft.com/office/powerpoint/2010/main" val="6837788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Using different kinship in GAPIT</a:t>
            </a:r>
          </a:p>
        </p:txBody>
      </p:sp>
      <p:graphicFrame>
        <p:nvGraphicFramePr>
          <p:cNvPr id="4" name="Table 3"/>
          <p:cNvGraphicFramePr>
            <a:graphicFrameLocks noGrp="1"/>
          </p:cNvGraphicFramePr>
          <p:nvPr>
            <p:extLst>
              <p:ext uri="{D42A27DB-BD31-4B8C-83A1-F6EECF244321}">
                <p14:modId xmlns:p14="http://schemas.microsoft.com/office/powerpoint/2010/main" val="1384886586"/>
              </p:ext>
            </p:extLst>
          </p:nvPr>
        </p:nvGraphicFramePr>
        <p:xfrm>
          <a:off x="852852" y="2713784"/>
          <a:ext cx="1688124" cy="3370491"/>
        </p:xfrm>
        <a:graphic>
          <a:graphicData uri="http://schemas.openxmlformats.org/drawingml/2006/table">
            <a:tbl>
              <a:tblPr>
                <a:tableStyleId>{5C22544A-7EE6-4342-B048-85BDC9FD1C3A}</a:tableStyleId>
              </a:tblPr>
              <a:tblGrid>
                <a:gridCol w="844062">
                  <a:extLst>
                    <a:ext uri="{9D8B030D-6E8A-4147-A177-3AD203B41FA5}">
                      <a16:colId xmlns:a16="http://schemas.microsoft.com/office/drawing/2014/main" val="20000"/>
                    </a:ext>
                  </a:extLst>
                </a:gridCol>
                <a:gridCol w="844062">
                  <a:extLst>
                    <a:ext uri="{9D8B030D-6E8A-4147-A177-3AD203B41FA5}">
                      <a16:colId xmlns:a16="http://schemas.microsoft.com/office/drawing/2014/main" val="20001"/>
                    </a:ext>
                  </a:extLst>
                </a:gridCol>
              </a:tblGrid>
              <a:tr h="374499">
                <a:tc>
                  <a:txBody>
                    <a:bodyPr/>
                    <a:lstStyle/>
                    <a:p>
                      <a:pPr algn="l" fontAlgn="b"/>
                      <a:r>
                        <a:rPr lang="en-US" sz="1200" u="none" strike="noStrike">
                          <a:effectLst/>
                        </a:rPr>
                        <a:t>Kinship</a:t>
                      </a:r>
                      <a:endParaRPr lang="en-US" sz="1200" b="0" i="0" u="none" strike="noStrike">
                        <a:solidFill>
                          <a:srgbClr val="000000"/>
                        </a:solidFill>
                        <a:effectLst/>
                        <a:latin typeface="Calibri" charset="0"/>
                      </a:endParaRPr>
                    </a:p>
                  </a:txBody>
                  <a:tcPr marL="12700" marR="12700" marT="12700" marB="0" anchor="ctr"/>
                </a:tc>
                <a:tc>
                  <a:txBody>
                    <a:bodyPr/>
                    <a:lstStyle/>
                    <a:p>
                      <a:pPr algn="l" fontAlgn="b"/>
                      <a:r>
                        <a:rPr lang="en-US" sz="1200" u="none" strike="noStrike">
                          <a:effectLst/>
                        </a:rPr>
                        <a:t>R</a:t>
                      </a:r>
                      <a:endParaRPr lang="en-US" sz="1200" b="0" i="0" u="none" strike="noStrike">
                        <a:solidFill>
                          <a:srgbClr val="000000"/>
                        </a:solidFill>
                        <a:effectLst/>
                        <a:latin typeface="Calibri" charset="0"/>
                      </a:endParaRPr>
                    </a:p>
                  </a:txBody>
                  <a:tcPr marL="12700" marR="12700" marT="12700" marB="0" anchor="ctr"/>
                </a:tc>
                <a:extLst>
                  <a:ext uri="{0D108BD9-81ED-4DB2-BD59-A6C34878D82A}">
                    <a16:rowId xmlns:a16="http://schemas.microsoft.com/office/drawing/2014/main" val="10000"/>
                  </a:ext>
                </a:extLst>
              </a:tr>
              <a:tr h="374499">
                <a:tc>
                  <a:txBody>
                    <a:bodyPr/>
                    <a:lstStyle/>
                    <a:p>
                      <a:pPr algn="l" fontAlgn="b"/>
                      <a:r>
                        <a:rPr lang="en-US" sz="1200" u="none" strike="noStrike">
                          <a:effectLst/>
                        </a:rPr>
                        <a:t>GAPIT</a:t>
                      </a:r>
                      <a:endParaRPr lang="en-US" sz="1200" b="0" i="0" u="none" strike="noStrike">
                        <a:solidFill>
                          <a:srgbClr val="000000"/>
                        </a:solidFill>
                        <a:effectLst/>
                        <a:latin typeface="Calibri" charset="0"/>
                      </a:endParaRPr>
                    </a:p>
                  </a:txBody>
                  <a:tcPr marL="12700" marR="12700" marT="12700" marB="0" anchor="ctr"/>
                </a:tc>
                <a:tc>
                  <a:txBody>
                    <a:bodyPr/>
                    <a:lstStyle/>
                    <a:p>
                      <a:pPr algn="l" fontAlgn="b"/>
                      <a:r>
                        <a:rPr lang="nb-NO" sz="1200" u="none" strike="noStrike">
                          <a:effectLst/>
                        </a:rPr>
                        <a:t>0.3036</a:t>
                      </a:r>
                      <a:endParaRPr lang="nb-NO" sz="1200" b="0" i="0" u="none" strike="noStrike">
                        <a:solidFill>
                          <a:srgbClr val="000000"/>
                        </a:solidFill>
                        <a:effectLst/>
                        <a:latin typeface="Calibri" charset="0"/>
                      </a:endParaRPr>
                    </a:p>
                  </a:txBody>
                  <a:tcPr marL="12700" marR="12700" marT="12700" marB="0" anchor="ctr"/>
                </a:tc>
                <a:extLst>
                  <a:ext uri="{0D108BD9-81ED-4DB2-BD59-A6C34878D82A}">
                    <a16:rowId xmlns:a16="http://schemas.microsoft.com/office/drawing/2014/main" val="10001"/>
                  </a:ext>
                </a:extLst>
              </a:tr>
              <a:tr h="374499">
                <a:tc>
                  <a:txBody>
                    <a:bodyPr/>
                    <a:lstStyle/>
                    <a:p>
                      <a:pPr algn="l" fontAlgn="b"/>
                      <a:r>
                        <a:rPr lang="en-US" sz="1200" u="none" strike="noStrike">
                          <a:effectLst/>
                        </a:rPr>
                        <a:t>RR</a:t>
                      </a:r>
                      <a:endParaRPr lang="en-US" sz="1200" b="0" i="0" u="none" strike="noStrike">
                        <a:solidFill>
                          <a:srgbClr val="000000"/>
                        </a:solidFill>
                        <a:effectLst/>
                        <a:latin typeface="Calibri" charset="0"/>
                      </a:endParaRPr>
                    </a:p>
                  </a:txBody>
                  <a:tcPr marL="12700" marR="12700" marT="12700" marB="0" anchor="ctr"/>
                </a:tc>
                <a:tc>
                  <a:txBody>
                    <a:bodyPr/>
                    <a:lstStyle/>
                    <a:p>
                      <a:pPr algn="l" fontAlgn="b"/>
                      <a:r>
                        <a:rPr lang="nb-NO" sz="1200" u="none" strike="noStrike">
                          <a:effectLst/>
                        </a:rPr>
                        <a:t>0.274</a:t>
                      </a:r>
                      <a:endParaRPr lang="nb-NO" sz="1200" b="0" i="0" u="none" strike="noStrike">
                        <a:solidFill>
                          <a:srgbClr val="000000"/>
                        </a:solidFill>
                        <a:effectLst/>
                        <a:latin typeface="Calibri" charset="0"/>
                      </a:endParaRPr>
                    </a:p>
                  </a:txBody>
                  <a:tcPr marL="12700" marR="12700" marT="12700" marB="0" anchor="ctr"/>
                </a:tc>
                <a:extLst>
                  <a:ext uri="{0D108BD9-81ED-4DB2-BD59-A6C34878D82A}">
                    <a16:rowId xmlns:a16="http://schemas.microsoft.com/office/drawing/2014/main" val="10002"/>
                  </a:ext>
                </a:extLst>
              </a:tr>
              <a:tr h="374499">
                <a:tc>
                  <a:txBody>
                    <a:bodyPr/>
                    <a:lstStyle/>
                    <a:p>
                      <a:pPr algn="l" fontAlgn="b"/>
                      <a:r>
                        <a:rPr lang="en-US" sz="1200" u="none" strike="noStrike">
                          <a:effectLst/>
                        </a:rPr>
                        <a:t>EXP</a:t>
                      </a:r>
                      <a:endParaRPr lang="en-US" sz="1200" b="0" i="0" u="none" strike="noStrike">
                        <a:solidFill>
                          <a:srgbClr val="000000"/>
                        </a:solidFill>
                        <a:effectLst/>
                        <a:latin typeface="Calibri" charset="0"/>
                      </a:endParaRPr>
                    </a:p>
                  </a:txBody>
                  <a:tcPr marL="12700" marR="12700" marT="12700" marB="0" anchor="ctr"/>
                </a:tc>
                <a:tc>
                  <a:txBody>
                    <a:bodyPr/>
                    <a:lstStyle/>
                    <a:p>
                      <a:pPr algn="l" fontAlgn="b"/>
                      <a:r>
                        <a:rPr lang="is-IS" sz="1200" u="none" strike="noStrike">
                          <a:effectLst/>
                        </a:rPr>
                        <a:t>0.2442</a:t>
                      </a:r>
                      <a:endParaRPr lang="is-IS" sz="1200" b="0" i="0" u="none" strike="noStrike">
                        <a:solidFill>
                          <a:srgbClr val="000000"/>
                        </a:solidFill>
                        <a:effectLst/>
                        <a:latin typeface="Calibri" charset="0"/>
                      </a:endParaRPr>
                    </a:p>
                  </a:txBody>
                  <a:tcPr marL="12700" marR="12700" marT="12700" marB="0" anchor="ctr"/>
                </a:tc>
                <a:extLst>
                  <a:ext uri="{0D108BD9-81ED-4DB2-BD59-A6C34878D82A}">
                    <a16:rowId xmlns:a16="http://schemas.microsoft.com/office/drawing/2014/main" val="10003"/>
                  </a:ext>
                </a:extLst>
              </a:tr>
              <a:tr h="374499">
                <a:tc>
                  <a:txBody>
                    <a:bodyPr/>
                    <a:lstStyle/>
                    <a:p>
                      <a:pPr algn="l" fontAlgn="b"/>
                      <a:r>
                        <a:rPr lang="en-US" sz="1200" u="none" strike="noStrike">
                          <a:effectLst/>
                        </a:rPr>
                        <a:t>GAUSS</a:t>
                      </a:r>
                      <a:endParaRPr lang="en-US" sz="1200" b="0" i="0" u="none" strike="noStrike">
                        <a:solidFill>
                          <a:srgbClr val="000000"/>
                        </a:solidFill>
                        <a:effectLst/>
                        <a:latin typeface="Calibri" charset="0"/>
                      </a:endParaRPr>
                    </a:p>
                  </a:txBody>
                  <a:tcPr marL="12700" marR="12700" marT="12700" marB="0" anchor="ctr"/>
                </a:tc>
                <a:tc>
                  <a:txBody>
                    <a:bodyPr/>
                    <a:lstStyle/>
                    <a:p>
                      <a:pPr algn="l" fontAlgn="b"/>
                      <a:r>
                        <a:rPr lang="nb-NO" sz="1200" u="none" strike="noStrike">
                          <a:effectLst/>
                        </a:rPr>
                        <a:t>0.1771</a:t>
                      </a:r>
                      <a:endParaRPr lang="nb-NO" sz="1200" b="0" i="0" u="none" strike="noStrike">
                        <a:solidFill>
                          <a:srgbClr val="000000"/>
                        </a:solidFill>
                        <a:effectLst/>
                        <a:latin typeface="Calibri" charset="0"/>
                      </a:endParaRPr>
                    </a:p>
                  </a:txBody>
                  <a:tcPr marL="12700" marR="12700" marT="12700" marB="0" anchor="ctr"/>
                </a:tc>
                <a:extLst>
                  <a:ext uri="{0D108BD9-81ED-4DB2-BD59-A6C34878D82A}">
                    <a16:rowId xmlns:a16="http://schemas.microsoft.com/office/drawing/2014/main" val="10004"/>
                  </a:ext>
                </a:extLst>
              </a:tr>
              <a:tr h="374499">
                <a:tc>
                  <a:txBody>
                    <a:bodyPr/>
                    <a:lstStyle/>
                    <a:p>
                      <a:pPr algn="l" fontAlgn="b"/>
                      <a:r>
                        <a:rPr lang="en-US" sz="1200" u="none" strike="noStrike">
                          <a:effectLst/>
                        </a:rPr>
                        <a:t>AA</a:t>
                      </a:r>
                      <a:endParaRPr lang="en-US" sz="1200" b="0" i="0" u="none" strike="noStrike">
                        <a:solidFill>
                          <a:srgbClr val="000000"/>
                        </a:solidFill>
                        <a:effectLst/>
                        <a:latin typeface="Calibri" charset="0"/>
                      </a:endParaRPr>
                    </a:p>
                  </a:txBody>
                  <a:tcPr marL="12700" marR="12700" marT="12700" marB="0" anchor="ctr"/>
                </a:tc>
                <a:tc>
                  <a:txBody>
                    <a:bodyPr/>
                    <a:lstStyle/>
                    <a:p>
                      <a:pPr algn="l" fontAlgn="b"/>
                      <a:r>
                        <a:rPr lang="is-IS" sz="1200" u="none" strike="noStrike">
                          <a:effectLst/>
                        </a:rPr>
                        <a:t>0.2445</a:t>
                      </a:r>
                      <a:endParaRPr lang="is-IS" sz="1200" b="0" i="0" u="none" strike="noStrike">
                        <a:solidFill>
                          <a:srgbClr val="000000"/>
                        </a:solidFill>
                        <a:effectLst/>
                        <a:latin typeface="Calibri" charset="0"/>
                      </a:endParaRPr>
                    </a:p>
                  </a:txBody>
                  <a:tcPr marL="12700" marR="12700" marT="12700" marB="0" anchor="ctr"/>
                </a:tc>
                <a:extLst>
                  <a:ext uri="{0D108BD9-81ED-4DB2-BD59-A6C34878D82A}">
                    <a16:rowId xmlns:a16="http://schemas.microsoft.com/office/drawing/2014/main" val="10005"/>
                  </a:ext>
                </a:extLst>
              </a:tr>
              <a:tr h="374499">
                <a:tc>
                  <a:txBody>
                    <a:bodyPr/>
                    <a:lstStyle/>
                    <a:p>
                      <a:pPr algn="l" fontAlgn="b"/>
                      <a:r>
                        <a:rPr lang="en-US" sz="1200" u="none" strike="noStrike">
                          <a:effectLst/>
                        </a:rPr>
                        <a:t>D</a:t>
                      </a:r>
                      <a:endParaRPr lang="en-US" sz="1200" b="0" i="0" u="none" strike="noStrike">
                        <a:solidFill>
                          <a:srgbClr val="000000"/>
                        </a:solidFill>
                        <a:effectLst/>
                        <a:latin typeface="Calibri" charset="0"/>
                      </a:endParaRPr>
                    </a:p>
                  </a:txBody>
                  <a:tcPr marL="12700" marR="12700" marT="12700" marB="0" anchor="ctr"/>
                </a:tc>
                <a:tc>
                  <a:txBody>
                    <a:bodyPr/>
                    <a:lstStyle/>
                    <a:p>
                      <a:pPr algn="l" fontAlgn="b"/>
                      <a:r>
                        <a:rPr lang="is-IS" sz="1200" u="none" strike="noStrike">
                          <a:effectLst/>
                        </a:rPr>
                        <a:t>0.0421</a:t>
                      </a:r>
                      <a:endParaRPr lang="is-IS" sz="1200" b="0" i="0" u="none" strike="noStrike">
                        <a:solidFill>
                          <a:srgbClr val="000000"/>
                        </a:solidFill>
                        <a:effectLst/>
                        <a:latin typeface="Calibri" charset="0"/>
                      </a:endParaRPr>
                    </a:p>
                  </a:txBody>
                  <a:tcPr marL="12700" marR="12700" marT="12700" marB="0" anchor="ctr"/>
                </a:tc>
                <a:extLst>
                  <a:ext uri="{0D108BD9-81ED-4DB2-BD59-A6C34878D82A}">
                    <a16:rowId xmlns:a16="http://schemas.microsoft.com/office/drawing/2014/main" val="10006"/>
                  </a:ext>
                </a:extLst>
              </a:tr>
              <a:tr h="374499">
                <a:tc>
                  <a:txBody>
                    <a:bodyPr/>
                    <a:lstStyle/>
                    <a:p>
                      <a:pPr algn="l" fontAlgn="b"/>
                      <a:r>
                        <a:rPr lang="en-US" sz="1200" u="none" strike="noStrike">
                          <a:effectLst/>
                        </a:rPr>
                        <a:t>DD</a:t>
                      </a:r>
                      <a:endParaRPr lang="en-US" sz="1200" b="0" i="0" u="none" strike="noStrike">
                        <a:solidFill>
                          <a:srgbClr val="000000"/>
                        </a:solidFill>
                        <a:effectLst/>
                        <a:latin typeface="Calibri" charset="0"/>
                      </a:endParaRPr>
                    </a:p>
                  </a:txBody>
                  <a:tcPr marL="12700" marR="12700" marT="12700" marB="0" anchor="ctr"/>
                </a:tc>
                <a:tc>
                  <a:txBody>
                    <a:bodyPr/>
                    <a:lstStyle/>
                    <a:p>
                      <a:pPr algn="l" fontAlgn="b"/>
                      <a:r>
                        <a:rPr lang="is-IS" sz="1200" u="none" strike="noStrike">
                          <a:effectLst/>
                        </a:rPr>
                        <a:t>0.1684</a:t>
                      </a:r>
                      <a:endParaRPr lang="is-IS" sz="1200" b="0" i="0" u="none" strike="noStrike">
                        <a:solidFill>
                          <a:srgbClr val="000000"/>
                        </a:solidFill>
                        <a:effectLst/>
                        <a:latin typeface="Calibri" charset="0"/>
                      </a:endParaRPr>
                    </a:p>
                  </a:txBody>
                  <a:tcPr marL="12700" marR="12700" marT="12700" marB="0" anchor="ctr"/>
                </a:tc>
                <a:extLst>
                  <a:ext uri="{0D108BD9-81ED-4DB2-BD59-A6C34878D82A}">
                    <a16:rowId xmlns:a16="http://schemas.microsoft.com/office/drawing/2014/main" val="10007"/>
                  </a:ext>
                </a:extLst>
              </a:tr>
              <a:tr h="374499">
                <a:tc>
                  <a:txBody>
                    <a:bodyPr/>
                    <a:lstStyle/>
                    <a:p>
                      <a:pPr algn="l" fontAlgn="b"/>
                      <a:r>
                        <a:rPr lang="en-US" sz="1200" u="none" strike="noStrike">
                          <a:effectLst/>
                        </a:rPr>
                        <a:t>AD</a:t>
                      </a:r>
                      <a:endParaRPr lang="en-US" sz="1200" b="0" i="0" u="none" strike="noStrike">
                        <a:solidFill>
                          <a:srgbClr val="000000"/>
                        </a:solidFill>
                        <a:effectLst/>
                        <a:latin typeface="Calibri" charset="0"/>
                      </a:endParaRPr>
                    </a:p>
                  </a:txBody>
                  <a:tcPr marL="12700" marR="12700" marT="12700" marB="0" anchor="ctr"/>
                </a:tc>
                <a:tc>
                  <a:txBody>
                    <a:bodyPr/>
                    <a:lstStyle/>
                    <a:p>
                      <a:pPr algn="l" fontAlgn="b"/>
                      <a:r>
                        <a:rPr lang="hr-HR" sz="1200" u="none" strike="noStrike" dirty="0">
                          <a:effectLst/>
                        </a:rPr>
                        <a:t>0.0935</a:t>
                      </a:r>
                      <a:endParaRPr lang="hr-HR" sz="1200" b="0" i="0" u="none" strike="noStrike" dirty="0">
                        <a:solidFill>
                          <a:srgbClr val="000000"/>
                        </a:solidFill>
                        <a:effectLst/>
                        <a:latin typeface="Calibri" charset="0"/>
                      </a:endParaRPr>
                    </a:p>
                  </a:txBody>
                  <a:tcPr marL="12700" marR="12700" marT="12700" marB="0" anchor="ctr"/>
                </a:tc>
                <a:extLst>
                  <a:ext uri="{0D108BD9-81ED-4DB2-BD59-A6C34878D82A}">
                    <a16:rowId xmlns:a16="http://schemas.microsoft.com/office/drawing/2014/main" val="10008"/>
                  </a:ext>
                </a:extLst>
              </a:tr>
            </a:tbl>
          </a:graphicData>
        </a:graphic>
      </p:graphicFrame>
      <p:pic>
        <p:nvPicPr>
          <p:cNvPr id="5" name="Picture 4"/>
          <p:cNvPicPr>
            <a:picLocks noChangeAspect="1"/>
          </p:cNvPicPr>
          <p:nvPr/>
        </p:nvPicPr>
        <p:blipFill>
          <a:blip r:embed="rId2"/>
          <a:stretch>
            <a:fillRect/>
          </a:stretch>
        </p:blipFill>
        <p:spPr>
          <a:xfrm>
            <a:off x="2936631" y="2713787"/>
            <a:ext cx="5234842" cy="3370489"/>
          </a:xfrm>
          <a:prstGeom prst="rect">
            <a:avLst/>
          </a:prstGeom>
        </p:spPr>
      </p:pic>
    </p:spTree>
    <p:extLst>
      <p:ext uri="{BB962C8B-B14F-4D97-AF65-F5344CB8AC3E}">
        <p14:creationId xmlns:p14="http://schemas.microsoft.com/office/powerpoint/2010/main" val="20860043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Using </a:t>
            </a:r>
            <a:r>
              <a:rPr lang="en-US" dirty="0" err="1"/>
              <a:t>rrBLUP</a:t>
            </a:r>
            <a:endParaRPr lang="en-US" dirty="0"/>
          </a:p>
        </p:txBody>
      </p:sp>
      <p:sp>
        <p:nvSpPr>
          <p:cNvPr id="5" name="Rectangle 4"/>
          <p:cNvSpPr/>
          <p:nvPr/>
        </p:nvSpPr>
        <p:spPr>
          <a:xfrm>
            <a:off x="143256" y="1843878"/>
            <a:ext cx="8857488" cy="4801314"/>
          </a:xfrm>
          <a:prstGeom prst="rect">
            <a:avLst/>
          </a:prstGeom>
        </p:spPr>
        <p:txBody>
          <a:bodyPr wrap="square">
            <a:spAutoFit/>
          </a:bodyPr>
          <a:lstStyle/>
          <a:p>
            <a:r>
              <a:rPr lang="en-US" dirty="0" err="1"/>
              <a:t>ans.RR</a:t>
            </a:r>
            <a:r>
              <a:rPr lang="en-US" dirty="0"/>
              <a:t> &lt;- </a:t>
            </a:r>
            <a:r>
              <a:rPr lang="en-US" dirty="0" err="1">
                <a:solidFill>
                  <a:srgbClr val="FF0000"/>
                </a:solidFill>
              </a:rPr>
              <a:t>mixed.solve</a:t>
            </a:r>
            <a:r>
              <a:rPr lang="en-US" dirty="0"/>
              <a:t>(y=y[train],Z=M[train,],X=</a:t>
            </a:r>
            <a:r>
              <a:rPr lang="en-US" dirty="0" err="1"/>
              <a:t>pcEnv</a:t>
            </a:r>
            <a:r>
              <a:rPr lang="en-US" dirty="0"/>
              <a:t>[train,])</a:t>
            </a:r>
          </a:p>
          <a:p>
            <a:r>
              <a:rPr lang="en-US" dirty="0" err="1"/>
              <a:t>cor</a:t>
            </a:r>
            <a:r>
              <a:rPr lang="en-US" dirty="0"/>
              <a:t>(M[</a:t>
            </a:r>
            <a:r>
              <a:rPr lang="en-US" dirty="0" err="1"/>
              <a:t>pred</a:t>
            </a:r>
            <a:r>
              <a:rPr lang="en-US" dirty="0"/>
              <a:t>,]%*%</a:t>
            </a:r>
            <a:r>
              <a:rPr lang="en-US" dirty="0" err="1"/>
              <a:t>ans.RR$u</a:t>
            </a:r>
            <a:r>
              <a:rPr lang="en-US" dirty="0"/>
              <a:t>, </a:t>
            </a:r>
            <a:r>
              <a:rPr lang="en-US" dirty="0" err="1"/>
              <a:t>mySim$u</a:t>
            </a:r>
            <a:r>
              <a:rPr lang="en-US" dirty="0"/>
              <a:t>[</a:t>
            </a:r>
            <a:r>
              <a:rPr lang="en-US" dirty="0" err="1"/>
              <a:t>pred</a:t>
            </a:r>
            <a:r>
              <a:rPr lang="en-US" dirty="0"/>
              <a:t>])</a:t>
            </a:r>
          </a:p>
          <a:p>
            <a:endParaRPr lang="en-US" dirty="0"/>
          </a:p>
          <a:p>
            <a:r>
              <a:rPr lang="en-US" dirty="0"/>
              <a:t>#</a:t>
            </a:r>
            <a:r>
              <a:rPr lang="en-US" dirty="0" err="1"/>
              <a:t>RegularK</a:t>
            </a:r>
            <a:endParaRPr lang="en-US" dirty="0"/>
          </a:p>
          <a:p>
            <a:r>
              <a:rPr lang="en-US" dirty="0" err="1"/>
              <a:t>ans.RR</a:t>
            </a:r>
            <a:r>
              <a:rPr lang="en-US" dirty="0"/>
              <a:t>&lt;-</a:t>
            </a:r>
            <a:r>
              <a:rPr lang="en-US" dirty="0" err="1">
                <a:solidFill>
                  <a:srgbClr val="FF0000"/>
                </a:solidFill>
              </a:rPr>
              <a:t>kinship.BLUP</a:t>
            </a:r>
            <a:r>
              <a:rPr lang="en-US" dirty="0"/>
              <a:t>(y=y[train], </a:t>
            </a:r>
            <a:r>
              <a:rPr lang="en-US" dirty="0" err="1"/>
              <a:t>G.train</a:t>
            </a:r>
            <a:r>
              <a:rPr lang="en-US" dirty="0"/>
              <a:t>=G[train,],</a:t>
            </a:r>
            <a:r>
              <a:rPr lang="en-US" dirty="0" err="1"/>
              <a:t>G.pred</a:t>
            </a:r>
            <a:r>
              <a:rPr lang="en-US" dirty="0"/>
              <a:t>=G[</a:t>
            </a:r>
            <a:r>
              <a:rPr lang="en-US" dirty="0" err="1"/>
              <a:t>pred</a:t>
            </a:r>
            <a:r>
              <a:rPr lang="en-US" dirty="0"/>
              <a:t>,], </a:t>
            </a:r>
            <a:r>
              <a:rPr lang="en-US" dirty="0" err="1">
                <a:solidFill>
                  <a:schemeClr val="accent2"/>
                </a:solidFill>
              </a:rPr>
              <a:t>K.method</a:t>
            </a:r>
            <a:r>
              <a:rPr lang="en-US" dirty="0">
                <a:solidFill>
                  <a:schemeClr val="accent2"/>
                </a:solidFill>
              </a:rPr>
              <a:t>="RR",</a:t>
            </a:r>
          </a:p>
          <a:p>
            <a:r>
              <a:rPr lang="en-US" dirty="0"/>
              <a:t>X=</a:t>
            </a:r>
            <a:r>
              <a:rPr lang="en-US" dirty="0" err="1"/>
              <a:t>pcEnv</a:t>
            </a:r>
            <a:r>
              <a:rPr lang="en-US" dirty="0"/>
              <a:t>[train,])</a:t>
            </a:r>
          </a:p>
          <a:p>
            <a:r>
              <a:rPr lang="en-US" dirty="0" err="1"/>
              <a:t>cor</a:t>
            </a:r>
            <a:r>
              <a:rPr lang="en-US" dirty="0"/>
              <a:t>(</a:t>
            </a:r>
            <a:r>
              <a:rPr lang="en-US" dirty="0" err="1"/>
              <a:t>ans.RR$g.pred,mySim$u</a:t>
            </a:r>
            <a:r>
              <a:rPr lang="en-US" dirty="0"/>
              <a:t>[</a:t>
            </a:r>
            <a:r>
              <a:rPr lang="en-US" dirty="0" err="1"/>
              <a:t>pred</a:t>
            </a:r>
            <a:r>
              <a:rPr lang="en-US" dirty="0"/>
              <a:t>])</a:t>
            </a:r>
          </a:p>
          <a:p>
            <a:endParaRPr lang="en-US" dirty="0"/>
          </a:p>
          <a:p>
            <a:r>
              <a:rPr lang="en-US" dirty="0"/>
              <a:t>#GAUSS</a:t>
            </a:r>
          </a:p>
          <a:p>
            <a:r>
              <a:rPr lang="en-US" dirty="0" err="1"/>
              <a:t>ans.GAUSS</a:t>
            </a:r>
            <a:r>
              <a:rPr lang="en-US" dirty="0"/>
              <a:t>&lt;-</a:t>
            </a:r>
            <a:r>
              <a:rPr lang="en-US" dirty="0" err="1">
                <a:solidFill>
                  <a:srgbClr val="FF0000"/>
                </a:solidFill>
              </a:rPr>
              <a:t>kinship.BLUP</a:t>
            </a:r>
            <a:r>
              <a:rPr lang="en-US" dirty="0"/>
              <a:t>(</a:t>
            </a:r>
            <a:r>
              <a:rPr lang="en-US" sz="1600" dirty="0"/>
              <a:t>y=y[train], </a:t>
            </a:r>
            <a:r>
              <a:rPr lang="en-US" sz="1600" dirty="0" err="1"/>
              <a:t>G.train</a:t>
            </a:r>
            <a:r>
              <a:rPr lang="en-US" sz="1600" dirty="0"/>
              <a:t>=G[train,],</a:t>
            </a:r>
            <a:r>
              <a:rPr lang="en-US" sz="1600" dirty="0" err="1"/>
              <a:t>G.pred</a:t>
            </a:r>
            <a:r>
              <a:rPr lang="en-US" sz="1600" dirty="0"/>
              <a:t>=G[</a:t>
            </a:r>
            <a:r>
              <a:rPr lang="en-US" sz="1600" dirty="0" err="1"/>
              <a:t>pred</a:t>
            </a:r>
            <a:r>
              <a:rPr lang="en-US" sz="1600" dirty="0"/>
              <a:t>,], </a:t>
            </a:r>
            <a:r>
              <a:rPr lang="en-US" sz="1600" dirty="0" err="1">
                <a:solidFill>
                  <a:schemeClr val="accent2"/>
                </a:solidFill>
              </a:rPr>
              <a:t>K.method</a:t>
            </a:r>
            <a:r>
              <a:rPr lang="en-US" sz="1600" dirty="0">
                <a:solidFill>
                  <a:schemeClr val="accent2"/>
                </a:solidFill>
              </a:rPr>
              <a:t>="GAUSS"</a:t>
            </a:r>
            <a:r>
              <a:rPr lang="en-US" sz="1600" dirty="0"/>
              <a:t>, X=</a:t>
            </a:r>
            <a:r>
              <a:rPr lang="en-US" sz="1600" dirty="0" err="1"/>
              <a:t>pcEnv</a:t>
            </a:r>
            <a:r>
              <a:rPr lang="en-US" sz="1600" dirty="0"/>
              <a:t>[train,]</a:t>
            </a:r>
            <a:r>
              <a:rPr lang="en-US" dirty="0"/>
              <a:t>)</a:t>
            </a:r>
          </a:p>
          <a:p>
            <a:r>
              <a:rPr lang="en-US" dirty="0" err="1"/>
              <a:t>cor</a:t>
            </a:r>
            <a:r>
              <a:rPr lang="en-US" dirty="0"/>
              <a:t>(</a:t>
            </a:r>
            <a:r>
              <a:rPr lang="en-US" dirty="0" err="1"/>
              <a:t>ans.GAUSS$g.pred,mySim$u</a:t>
            </a:r>
            <a:r>
              <a:rPr lang="en-US" dirty="0"/>
              <a:t>[</a:t>
            </a:r>
            <a:r>
              <a:rPr lang="en-US" dirty="0" err="1"/>
              <a:t>pred</a:t>
            </a:r>
            <a:r>
              <a:rPr lang="en-US" dirty="0"/>
              <a:t>])</a:t>
            </a:r>
          </a:p>
          <a:p>
            <a:endParaRPr lang="en-US" dirty="0"/>
          </a:p>
          <a:p>
            <a:r>
              <a:rPr lang="en-US" dirty="0"/>
              <a:t>#EXP</a:t>
            </a:r>
          </a:p>
          <a:p>
            <a:r>
              <a:rPr lang="en-US" dirty="0" err="1"/>
              <a:t>ans.EXP</a:t>
            </a:r>
            <a:r>
              <a:rPr lang="en-US" dirty="0"/>
              <a:t>&lt;-</a:t>
            </a:r>
            <a:r>
              <a:rPr lang="en-US" dirty="0" err="1">
                <a:solidFill>
                  <a:srgbClr val="FF0000"/>
                </a:solidFill>
              </a:rPr>
              <a:t>kinship.BLUP</a:t>
            </a:r>
            <a:r>
              <a:rPr lang="en-US" dirty="0"/>
              <a:t>(y=y[train], </a:t>
            </a:r>
            <a:r>
              <a:rPr lang="en-US" dirty="0" err="1"/>
              <a:t>G.train</a:t>
            </a:r>
            <a:r>
              <a:rPr lang="en-US" dirty="0"/>
              <a:t>=G[train,],</a:t>
            </a:r>
            <a:r>
              <a:rPr lang="en-US" dirty="0" err="1"/>
              <a:t>G.pred</a:t>
            </a:r>
            <a:r>
              <a:rPr lang="en-US" dirty="0"/>
              <a:t>=G[</a:t>
            </a:r>
            <a:r>
              <a:rPr lang="en-US" dirty="0" err="1"/>
              <a:t>pred</a:t>
            </a:r>
            <a:r>
              <a:rPr lang="en-US" dirty="0"/>
              <a:t>,], </a:t>
            </a:r>
            <a:r>
              <a:rPr lang="en-US" dirty="0" err="1">
                <a:solidFill>
                  <a:schemeClr val="accent2"/>
                </a:solidFill>
              </a:rPr>
              <a:t>K.method</a:t>
            </a:r>
            <a:r>
              <a:rPr lang="en-US" dirty="0">
                <a:solidFill>
                  <a:schemeClr val="accent2"/>
                </a:solidFill>
              </a:rPr>
              <a:t>="EXP"</a:t>
            </a:r>
            <a:r>
              <a:rPr lang="en-US" dirty="0"/>
              <a:t>, X=</a:t>
            </a:r>
            <a:r>
              <a:rPr lang="en-US" dirty="0" err="1"/>
              <a:t>pcEnv</a:t>
            </a:r>
            <a:r>
              <a:rPr lang="en-US" dirty="0"/>
              <a:t>[train,])</a:t>
            </a:r>
          </a:p>
          <a:p>
            <a:r>
              <a:rPr lang="en-US" dirty="0" err="1"/>
              <a:t>cor</a:t>
            </a:r>
            <a:r>
              <a:rPr lang="en-US" dirty="0"/>
              <a:t>(</a:t>
            </a:r>
            <a:r>
              <a:rPr lang="en-US" dirty="0" err="1"/>
              <a:t>ans.EXP$g.pred,mySim$u</a:t>
            </a:r>
            <a:r>
              <a:rPr lang="en-US" dirty="0"/>
              <a:t>[</a:t>
            </a:r>
            <a:r>
              <a:rPr lang="en-US" dirty="0" err="1"/>
              <a:t>pred</a:t>
            </a:r>
            <a:r>
              <a:rPr lang="en-US" dirty="0"/>
              <a:t>])</a:t>
            </a:r>
          </a:p>
        </p:txBody>
      </p:sp>
    </p:spTree>
    <p:extLst>
      <p:ext uri="{BB962C8B-B14F-4D97-AF65-F5344CB8AC3E}">
        <p14:creationId xmlns:p14="http://schemas.microsoft.com/office/powerpoint/2010/main" val="12913636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Using different kinship in </a:t>
            </a:r>
            <a:r>
              <a:rPr lang="en-US" dirty="0" err="1"/>
              <a:t>rrBLUP</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150681819"/>
              </p:ext>
            </p:extLst>
          </p:nvPr>
        </p:nvGraphicFramePr>
        <p:xfrm>
          <a:off x="852852" y="2713784"/>
          <a:ext cx="1688124" cy="1872495"/>
        </p:xfrm>
        <a:graphic>
          <a:graphicData uri="http://schemas.openxmlformats.org/drawingml/2006/table">
            <a:tbl>
              <a:tblPr>
                <a:tableStyleId>{5C22544A-7EE6-4342-B048-85BDC9FD1C3A}</a:tableStyleId>
              </a:tblPr>
              <a:tblGrid>
                <a:gridCol w="844062">
                  <a:extLst>
                    <a:ext uri="{9D8B030D-6E8A-4147-A177-3AD203B41FA5}">
                      <a16:colId xmlns:a16="http://schemas.microsoft.com/office/drawing/2014/main" val="20000"/>
                    </a:ext>
                  </a:extLst>
                </a:gridCol>
                <a:gridCol w="844062">
                  <a:extLst>
                    <a:ext uri="{9D8B030D-6E8A-4147-A177-3AD203B41FA5}">
                      <a16:colId xmlns:a16="http://schemas.microsoft.com/office/drawing/2014/main" val="20001"/>
                    </a:ext>
                  </a:extLst>
                </a:gridCol>
              </a:tblGrid>
              <a:tr h="374499">
                <a:tc>
                  <a:txBody>
                    <a:bodyPr/>
                    <a:lstStyle/>
                    <a:p>
                      <a:pPr algn="l" fontAlgn="b"/>
                      <a:r>
                        <a:rPr lang="en-US" sz="1200" u="none" strike="noStrike" dirty="0">
                          <a:effectLst/>
                        </a:rPr>
                        <a:t>Kinship</a:t>
                      </a:r>
                      <a:endParaRPr lang="en-US" sz="1200" b="0" i="0" u="none" strike="noStrike" dirty="0">
                        <a:solidFill>
                          <a:srgbClr val="000000"/>
                        </a:solidFill>
                        <a:effectLst/>
                        <a:latin typeface="Calibri" charset="0"/>
                      </a:endParaRPr>
                    </a:p>
                  </a:txBody>
                  <a:tcPr marL="12700" marR="12700" marT="12700" marB="0" anchor="ctr"/>
                </a:tc>
                <a:tc>
                  <a:txBody>
                    <a:bodyPr/>
                    <a:lstStyle/>
                    <a:p>
                      <a:pPr algn="l" fontAlgn="b"/>
                      <a:r>
                        <a:rPr lang="en-US" sz="1200" u="none" strike="noStrike" dirty="0">
                          <a:effectLst/>
                        </a:rPr>
                        <a:t>R</a:t>
                      </a:r>
                      <a:endParaRPr lang="en-US" sz="1200" b="0" i="0" u="none" strike="noStrike" dirty="0">
                        <a:solidFill>
                          <a:srgbClr val="000000"/>
                        </a:solidFill>
                        <a:effectLst/>
                        <a:latin typeface="Calibri" charset="0"/>
                      </a:endParaRPr>
                    </a:p>
                  </a:txBody>
                  <a:tcPr marL="12700" marR="12700" marT="12700" marB="0" anchor="ctr"/>
                </a:tc>
                <a:extLst>
                  <a:ext uri="{0D108BD9-81ED-4DB2-BD59-A6C34878D82A}">
                    <a16:rowId xmlns:a16="http://schemas.microsoft.com/office/drawing/2014/main" val="10000"/>
                  </a:ext>
                </a:extLst>
              </a:tr>
              <a:tr h="374499">
                <a:tc>
                  <a:txBody>
                    <a:bodyPr/>
                    <a:lstStyle/>
                    <a:p>
                      <a:pPr algn="l" fontAlgn="b"/>
                      <a:r>
                        <a:rPr lang="en-US" sz="1200" b="0" i="0" u="none" strike="noStrike">
                          <a:solidFill>
                            <a:srgbClr val="000000"/>
                          </a:solidFill>
                          <a:effectLst/>
                          <a:latin typeface="Calibri" charset="0"/>
                        </a:rPr>
                        <a:t>RR</a:t>
                      </a:r>
                    </a:p>
                  </a:txBody>
                  <a:tcPr marL="12700" marR="12700" marT="12700" marB="0" anchor="ctr"/>
                </a:tc>
                <a:tc>
                  <a:txBody>
                    <a:bodyPr/>
                    <a:lstStyle/>
                    <a:p>
                      <a:pPr algn="l" fontAlgn="b"/>
                      <a:r>
                        <a:rPr lang="nb-NO" sz="1200" b="0" i="0" u="none" strike="noStrike">
                          <a:solidFill>
                            <a:srgbClr val="000000"/>
                          </a:solidFill>
                          <a:effectLst/>
                          <a:latin typeface="Calibri" charset="0"/>
                        </a:rPr>
                        <a:t>0.3315</a:t>
                      </a:r>
                    </a:p>
                  </a:txBody>
                  <a:tcPr marL="12700" marR="12700" marT="12700" marB="0" anchor="ctr"/>
                </a:tc>
                <a:extLst>
                  <a:ext uri="{0D108BD9-81ED-4DB2-BD59-A6C34878D82A}">
                    <a16:rowId xmlns:a16="http://schemas.microsoft.com/office/drawing/2014/main" val="10001"/>
                  </a:ext>
                </a:extLst>
              </a:tr>
              <a:tr h="374499">
                <a:tc>
                  <a:txBody>
                    <a:bodyPr/>
                    <a:lstStyle/>
                    <a:p>
                      <a:pPr algn="l" fontAlgn="b"/>
                      <a:r>
                        <a:rPr lang="en-US" sz="1200" b="0" i="0" u="none" strike="noStrike">
                          <a:solidFill>
                            <a:srgbClr val="000000"/>
                          </a:solidFill>
                          <a:effectLst/>
                          <a:latin typeface="Calibri" charset="0"/>
                        </a:rPr>
                        <a:t>VanRaden</a:t>
                      </a:r>
                    </a:p>
                  </a:txBody>
                  <a:tcPr marL="12700" marR="12700" marT="12700" marB="0" anchor="ctr"/>
                </a:tc>
                <a:tc>
                  <a:txBody>
                    <a:bodyPr/>
                    <a:lstStyle/>
                    <a:p>
                      <a:pPr algn="l" fontAlgn="b"/>
                      <a:r>
                        <a:rPr lang="nb-NO" sz="1200" b="0" i="0" u="none" strike="noStrike">
                          <a:solidFill>
                            <a:srgbClr val="000000"/>
                          </a:solidFill>
                          <a:effectLst/>
                          <a:latin typeface="Calibri" charset="0"/>
                        </a:rPr>
                        <a:t>0.0183</a:t>
                      </a:r>
                    </a:p>
                  </a:txBody>
                  <a:tcPr marL="12700" marR="12700" marT="12700" marB="0" anchor="ctr"/>
                </a:tc>
                <a:extLst>
                  <a:ext uri="{0D108BD9-81ED-4DB2-BD59-A6C34878D82A}">
                    <a16:rowId xmlns:a16="http://schemas.microsoft.com/office/drawing/2014/main" val="10002"/>
                  </a:ext>
                </a:extLst>
              </a:tr>
              <a:tr h="374499">
                <a:tc>
                  <a:txBody>
                    <a:bodyPr/>
                    <a:lstStyle/>
                    <a:p>
                      <a:pPr algn="l" fontAlgn="b"/>
                      <a:r>
                        <a:rPr lang="en-US" sz="1200" b="0" i="0" u="none" strike="noStrike">
                          <a:solidFill>
                            <a:srgbClr val="000000"/>
                          </a:solidFill>
                          <a:effectLst/>
                          <a:latin typeface="Calibri" charset="0"/>
                        </a:rPr>
                        <a:t>GAUSS</a:t>
                      </a:r>
                    </a:p>
                  </a:txBody>
                  <a:tcPr marL="12700" marR="12700" marT="12700" marB="0" anchor="ctr"/>
                </a:tc>
                <a:tc>
                  <a:txBody>
                    <a:bodyPr/>
                    <a:lstStyle/>
                    <a:p>
                      <a:pPr algn="l" fontAlgn="b"/>
                      <a:r>
                        <a:rPr lang="nb-NO" sz="1200" b="0" i="0" u="none" strike="noStrike">
                          <a:solidFill>
                            <a:srgbClr val="000000"/>
                          </a:solidFill>
                          <a:effectLst/>
                          <a:latin typeface="Calibri" charset="0"/>
                        </a:rPr>
                        <a:t>0.2801</a:t>
                      </a:r>
                    </a:p>
                  </a:txBody>
                  <a:tcPr marL="12700" marR="12700" marT="12700" marB="0" anchor="ctr"/>
                </a:tc>
                <a:extLst>
                  <a:ext uri="{0D108BD9-81ED-4DB2-BD59-A6C34878D82A}">
                    <a16:rowId xmlns:a16="http://schemas.microsoft.com/office/drawing/2014/main" val="10003"/>
                  </a:ext>
                </a:extLst>
              </a:tr>
              <a:tr h="374499">
                <a:tc>
                  <a:txBody>
                    <a:bodyPr/>
                    <a:lstStyle/>
                    <a:p>
                      <a:pPr algn="l" fontAlgn="b"/>
                      <a:r>
                        <a:rPr lang="en-US" sz="1200" b="0" i="0" u="none" strike="noStrike">
                          <a:solidFill>
                            <a:srgbClr val="000000"/>
                          </a:solidFill>
                          <a:effectLst/>
                          <a:latin typeface="Calibri" charset="0"/>
                        </a:rPr>
                        <a:t>EXP</a:t>
                      </a:r>
                    </a:p>
                  </a:txBody>
                  <a:tcPr marL="12700" marR="12700" marT="12700" marB="0" anchor="ctr"/>
                </a:tc>
                <a:tc>
                  <a:txBody>
                    <a:bodyPr/>
                    <a:lstStyle/>
                    <a:p>
                      <a:pPr algn="l" fontAlgn="b"/>
                      <a:r>
                        <a:rPr lang="is-IS" sz="1200" b="0" i="0" u="none" strike="noStrike" dirty="0">
                          <a:solidFill>
                            <a:srgbClr val="000000"/>
                          </a:solidFill>
                          <a:effectLst/>
                          <a:latin typeface="Calibri" charset="0"/>
                        </a:rPr>
                        <a:t>0.267</a:t>
                      </a:r>
                    </a:p>
                  </a:txBody>
                  <a:tcPr marL="12700" marR="12700" marT="12700" marB="0" anchor="ctr"/>
                </a:tc>
                <a:extLst>
                  <a:ext uri="{0D108BD9-81ED-4DB2-BD59-A6C34878D82A}">
                    <a16:rowId xmlns:a16="http://schemas.microsoft.com/office/drawing/2014/main" val="10004"/>
                  </a:ext>
                </a:extLst>
              </a:tr>
            </a:tbl>
          </a:graphicData>
        </a:graphic>
      </p:graphicFrame>
      <p:pic>
        <p:nvPicPr>
          <p:cNvPr id="2" name="Picture 1"/>
          <p:cNvPicPr>
            <a:picLocks noChangeAspect="1"/>
          </p:cNvPicPr>
          <p:nvPr/>
        </p:nvPicPr>
        <p:blipFill>
          <a:blip r:embed="rId2"/>
          <a:stretch>
            <a:fillRect/>
          </a:stretch>
        </p:blipFill>
        <p:spPr>
          <a:xfrm>
            <a:off x="2848708" y="2713784"/>
            <a:ext cx="5776546" cy="3418772"/>
          </a:xfrm>
          <a:prstGeom prst="rect">
            <a:avLst/>
          </a:prstGeom>
        </p:spPr>
      </p:pic>
    </p:spTree>
    <p:extLst>
      <p:ext uri="{BB962C8B-B14F-4D97-AF65-F5344CB8AC3E}">
        <p14:creationId xmlns:p14="http://schemas.microsoft.com/office/powerpoint/2010/main" val="9629327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5" name="Rectangle 4"/>
          <p:cNvSpPr/>
          <p:nvPr/>
        </p:nvSpPr>
        <p:spPr>
          <a:xfrm>
            <a:off x="835152" y="2831430"/>
            <a:ext cx="6906768" cy="646331"/>
          </a:xfrm>
          <a:prstGeom prst="rect">
            <a:avLst/>
          </a:prstGeom>
        </p:spPr>
        <p:txBody>
          <a:bodyPr wrap="square">
            <a:spAutoFit/>
          </a:bodyPr>
          <a:lstStyle/>
          <a:p>
            <a:pPr algn="ctr"/>
            <a:r>
              <a:rPr lang="en-US" dirty="0"/>
              <a:t>cut(1:20, 3, labels=FALSE)</a:t>
            </a:r>
          </a:p>
          <a:p>
            <a:pPr algn="ctr"/>
            <a:r>
              <a:rPr lang="en-US" dirty="0"/>
              <a:t>  </a:t>
            </a:r>
          </a:p>
        </p:txBody>
      </p:sp>
      <p:sp>
        <p:nvSpPr>
          <p:cNvPr id="3" name="Title 2"/>
          <p:cNvSpPr>
            <a:spLocks noGrp="1"/>
          </p:cNvSpPr>
          <p:nvPr>
            <p:ph type="title"/>
          </p:nvPr>
        </p:nvSpPr>
        <p:spPr>
          <a:xfrm>
            <a:off x="505968" y="0"/>
            <a:ext cx="8229600" cy="1252728"/>
          </a:xfrm>
        </p:spPr>
        <p:txBody>
          <a:bodyPr/>
          <a:lstStyle/>
          <a:p>
            <a:r>
              <a:rPr lang="en-US" dirty="0">
                <a:solidFill>
                  <a:schemeClr val="accent2"/>
                </a:solidFill>
              </a:rPr>
              <a:t>An R function for grouping</a:t>
            </a:r>
          </a:p>
        </p:txBody>
      </p:sp>
      <p:sp>
        <p:nvSpPr>
          <p:cNvPr id="4" name="Rectangle 3"/>
          <p:cNvSpPr/>
          <p:nvPr/>
        </p:nvSpPr>
        <p:spPr>
          <a:xfrm>
            <a:off x="2728653" y="3477761"/>
            <a:ext cx="3119765" cy="369332"/>
          </a:xfrm>
          <a:prstGeom prst="rect">
            <a:avLst/>
          </a:prstGeom>
        </p:spPr>
        <p:txBody>
          <a:bodyPr wrap="none">
            <a:spAutoFit/>
          </a:bodyPr>
          <a:lstStyle/>
          <a:p>
            <a:r>
              <a:rPr lang="en-US"/>
              <a:t>1 1 1 1 1 1 1 2 2 2 2 2 2 3 3 3 3 3 3 3</a:t>
            </a:r>
          </a:p>
        </p:txBody>
      </p:sp>
    </p:spTree>
    <p:extLst>
      <p:ext uri="{BB962C8B-B14F-4D97-AF65-F5344CB8AC3E}">
        <p14:creationId xmlns:p14="http://schemas.microsoft.com/office/powerpoint/2010/main" val="1601336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1945" y="4567177"/>
            <a:ext cx="1832947" cy="1828800"/>
          </a:xfrm>
          <a:prstGeom prst="rect">
            <a:avLst/>
          </a:prstGeom>
        </p:spPr>
      </p:pic>
      <p:sp>
        <p:nvSpPr>
          <p:cNvPr id="16385" name="Title 1"/>
          <p:cNvSpPr>
            <a:spLocks noGrp="1"/>
          </p:cNvSpPr>
          <p:nvPr>
            <p:ph type="title"/>
          </p:nvPr>
        </p:nvSpPr>
        <p:spPr/>
        <p:txBody>
          <a:bodyPr/>
          <a:lstStyle/>
          <a:p>
            <a:r>
              <a:rPr lang="en-US" dirty="0">
                <a:latin typeface="Calibri" charset="0"/>
              </a:rPr>
              <a:t>Outline</a:t>
            </a:r>
          </a:p>
        </p:txBody>
      </p:sp>
      <p:sp>
        <p:nvSpPr>
          <p:cNvPr id="3" name="Content Placeholder 2"/>
          <p:cNvSpPr>
            <a:spLocks noGrp="1"/>
          </p:cNvSpPr>
          <p:nvPr>
            <p:ph idx="1"/>
          </p:nvPr>
        </p:nvSpPr>
        <p:spPr>
          <a:xfrm>
            <a:off x="872068" y="2675467"/>
            <a:ext cx="3955114" cy="3450696"/>
          </a:xfrm>
        </p:spPr>
        <p:txBody>
          <a:bodyPr/>
          <a:lstStyle/>
          <a:p>
            <a:r>
              <a:rPr lang="en-US" dirty="0">
                <a:latin typeface="Constantia" charset="0"/>
              </a:rPr>
              <a:t>Machine learning</a:t>
            </a:r>
          </a:p>
          <a:p>
            <a:r>
              <a:rPr lang="en-US" dirty="0">
                <a:latin typeface="Constantia" charset="0"/>
              </a:rPr>
              <a:t>Kernel method</a:t>
            </a:r>
          </a:p>
          <a:p>
            <a:r>
              <a:rPr lang="en-US" dirty="0">
                <a:latin typeface="Constantia" charset="0"/>
              </a:rPr>
              <a:t>Data mining</a:t>
            </a:r>
          </a:p>
        </p:txBody>
      </p:sp>
      <p:pic>
        <p:nvPicPr>
          <p:cNvPr id="2" name="Picture 1"/>
          <p:cNvPicPr>
            <a:picLocks noChangeAspect="1"/>
          </p:cNvPicPr>
          <p:nvPr/>
        </p:nvPicPr>
        <p:blipFill>
          <a:blip r:embed="rId3"/>
          <a:stretch>
            <a:fillRect/>
          </a:stretch>
        </p:blipFill>
        <p:spPr>
          <a:xfrm>
            <a:off x="699961" y="4432270"/>
            <a:ext cx="2333296" cy="1828800"/>
          </a:xfrm>
          <a:prstGeom prst="rect">
            <a:avLst/>
          </a:prstGeom>
        </p:spPr>
      </p:pic>
      <p:pic>
        <p:nvPicPr>
          <p:cNvPr id="5" name="Picture 4"/>
          <p:cNvPicPr>
            <a:picLocks noChangeAspect="1"/>
          </p:cNvPicPr>
          <p:nvPr/>
        </p:nvPicPr>
        <p:blipFill>
          <a:blip r:embed="rId4"/>
          <a:stretch>
            <a:fillRect/>
          </a:stretch>
        </p:blipFill>
        <p:spPr>
          <a:xfrm>
            <a:off x="4412620" y="5161926"/>
            <a:ext cx="1193250" cy="867095"/>
          </a:xfrm>
          <a:prstGeom prst="rect">
            <a:avLst/>
          </a:prstGeom>
        </p:spPr>
      </p:pic>
      <p:pic>
        <p:nvPicPr>
          <p:cNvPr id="7" name="Picture 6"/>
          <p:cNvPicPr/>
          <p:nvPr/>
        </p:nvPicPr>
        <p:blipFill rotWithShape="1">
          <a:blip r:embed="rId5">
            <a:extLst>
              <a:ext uri="{28A0092B-C50C-407E-A947-70E740481C1C}">
                <a14:useLocalDpi xmlns:a14="http://schemas.microsoft.com/office/drawing/2010/main" val="0"/>
              </a:ext>
            </a:extLst>
          </a:blip>
          <a:srcRect t="714" r="71974" b="15965"/>
          <a:stretch/>
        </p:blipFill>
        <p:spPr bwMode="auto">
          <a:xfrm>
            <a:off x="6462602" y="4567177"/>
            <a:ext cx="2562711" cy="1828800"/>
          </a:xfrm>
          <a:prstGeom prst="rect">
            <a:avLst/>
          </a:prstGeom>
          <a:noFill/>
          <a:ln>
            <a:noFill/>
          </a:ln>
        </p:spPr>
      </p:pic>
    </p:spTree>
    <p:extLst>
      <p:ext uri="{BB962C8B-B14F-4D97-AF65-F5344CB8AC3E}">
        <p14:creationId xmlns:p14="http://schemas.microsoft.com/office/powerpoint/2010/main" val="289653294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5" name="Rectangle 4"/>
          <p:cNvSpPr/>
          <p:nvPr/>
        </p:nvSpPr>
        <p:spPr>
          <a:xfrm>
            <a:off x="286512" y="626364"/>
            <a:ext cx="8857488" cy="6186309"/>
          </a:xfrm>
          <a:prstGeom prst="rect">
            <a:avLst/>
          </a:prstGeom>
        </p:spPr>
        <p:txBody>
          <a:bodyPr wrap="square">
            <a:spAutoFit/>
          </a:bodyPr>
          <a:lstStyle/>
          <a:p>
            <a:r>
              <a:rPr lang="en-US" dirty="0" err="1"/>
              <a:t>nrep</a:t>
            </a:r>
            <a:r>
              <a:rPr lang="en-US" dirty="0"/>
              <a:t>=30</a:t>
            </a:r>
          </a:p>
          <a:p>
            <a:r>
              <a:rPr lang="en-US" dirty="0" err="1"/>
              <a:t>nfold</a:t>
            </a:r>
            <a:r>
              <a:rPr lang="en-US" dirty="0"/>
              <a:t>=5</a:t>
            </a:r>
          </a:p>
          <a:p>
            <a:r>
              <a:rPr lang="is-IS" dirty="0"/>
              <a:t>set.seed(99164)</a:t>
            </a:r>
          </a:p>
          <a:p>
            <a:r>
              <a:rPr lang="en-US" dirty="0" err="1"/>
              <a:t>acc.rep</a:t>
            </a:r>
            <a:r>
              <a:rPr lang="en-US" dirty="0"/>
              <a:t>=matrix(NA,nrep,2)</a:t>
            </a:r>
          </a:p>
          <a:p>
            <a:r>
              <a:rPr lang="en-US" dirty="0"/>
              <a:t>for (rep in 1:nrep){</a:t>
            </a:r>
          </a:p>
          <a:p>
            <a:r>
              <a:rPr lang="en-US" dirty="0"/>
              <a:t>  #setup fold</a:t>
            </a:r>
          </a:p>
          <a:p>
            <a:r>
              <a:rPr lang="en-US" dirty="0"/>
              <a:t>  </a:t>
            </a:r>
            <a:r>
              <a:rPr lang="en-US" dirty="0" err="1"/>
              <a:t>myCut</a:t>
            </a:r>
            <a:r>
              <a:rPr lang="en-US" dirty="0"/>
              <a:t>=cut(1:n,nfold,labels=FALSE)</a:t>
            </a:r>
          </a:p>
          <a:p>
            <a:r>
              <a:rPr lang="en-US" dirty="0"/>
              <a:t>  fold=sample(</a:t>
            </a:r>
            <a:r>
              <a:rPr lang="en-US" dirty="0" err="1"/>
              <a:t>myCut,n</a:t>
            </a:r>
            <a:r>
              <a:rPr lang="en-US" dirty="0"/>
              <a:t>)</a:t>
            </a:r>
          </a:p>
          <a:p>
            <a:r>
              <a:rPr lang="en-US" dirty="0"/>
              <a:t>  for (f in 1:nfold){   </a:t>
            </a:r>
          </a:p>
          <a:p>
            <a:r>
              <a:rPr lang="ro-RO" dirty="0"/>
              <a:t>    print(c(</a:t>
            </a:r>
            <a:r>
              <a:rPr lang="ro-RO" dirty="0" err="1"/>
              <a:t>rep,f</a:t>
            </a:r>
            <a:r>
              <a:rPr lang="ro-RO" dirty="0"/>
              <a:t>))</a:t>
            </a:r>
          </a:p>
          <a:p>
            <a:r>
              <a:rPr lang="ro-RO" dirty="0"/>
              <a:t>    </a:t>
            </a:r>
            <a:r>
              <a:rPr lang="ro-RO" dirty="0" err="1"/>
              <a:t>testing</a:t>
            </a:r>
            <a:r>
              <a:rPr lang="ro-RO" dirty="0"/>
              <a:t>=(</a:t>
            </a:r>
            <a:r>
              <a:rPr lang="ro-RO" dirty="0" err="1"/>
              <a:t>fold</a:t>
            </a:r>
            <a:r>
              <a:rPr lang="ro-RO" dirty="0"/>
              <a:t>==f)</a:t>
            </a:r>
          </a:p>
          <a:p>
            <a:r>
              <a:rPr lang="ro-RO" dirty="0"/>
              <a:t>    training=!</a:t>
            </a:r>
            <a:r>
              <a:rPr lang="ro-RO" dirty="0" err="1"/>
              <a:t>testing</a:t>
            </a:r>
            <a:endParaRPr lang="ro-RO" dirty="0"/>
          </a:p>
          <a:p>
            <a:r>
              <a:rPr lang="en-US" dirty="0"/>
              <a:t>    #GS with RR</a:t>
            </a:r>
          </a:p>
          <a:p>
            <a:r>
              <a:rPr lang="en-US" dirty="0"/>
              <a:t>    </a:t>
            </a:r>
            <a:r>
              <a:rPr lang="en-US" dirty="0" err="1"/>
              <a:t>ans.RR</a:t>
            </a:r>
            <a:r>
              <a:rPr lang="en-US" dirty="0"/>
              <a:t> &lt;- </a:t>
            </a:r>
            <a:r>
              <a:rPr lang="en-US" dirty="0" err="1"/>
              <a:t>mixed.solve</a:t>
            </a:r>
            <a:r>
              <a:rPr lang="en-US" dirty="0"/>
              <a:t>(y=</a:t>
            </a:r>
            <a:r>
              <a:rPr lang="en-US" dirty="0" err="1"/>
              <a:t>mySim$Y</a:t>
            </a:r>
            <a:r>
              <a:rPr lang="en-US" dirty="0"/>
              <a:t>[training,2],Z=M[training,],X=</a:t>
            </a:r>
            <a:r>
              <a:rPr lang="en-US" dirty="0" err="1"/>
              <a:t>pcEnv</a:t>
            </a:r>
            <a:r>
              <a:rPr lang="en-US" dirty="0"/>
              <a:t>[training,])</a:t>
            </a:r>
          </a:p>
          <a:p>
            <a:r>
              <a:rPr lang="en-US" dirty="0"/>
              <a:t>    </a:t>
            </a:r>
            <a:r>
              <a:rPr lang="en-US" dirty="0" err="1"/>
              <a:t>r.ref</a:t>
            </a:r>
            <a:r>
              <a:rPr lang="en-US" dirty="0"/>
              <a:t>=</a:t>
            </a:r>
            <a:r>
              <a:rPr lang="en-US" dirty="0" err="1"/>
              <a:t>cor</a:t>
            </a:r>
            <a:r>
              <a:rPr lang="en-US" dirty="0"/>
              <a:t>(M[training,]%*%</a:t>
            </a:r>
            <a:r>
              <a:rPr lang="en-US" dirty="0" err="1"/>
              <a:t>ans.RR$u</a:t>
            </a:r>
            <a:r>
              <a:rPr lang="en-US" dirty="0"/>
              <a:t>, </a:t>
            </a:r>
            <a:r>
              <a:rPr lang="en-US" dirty="0" err="1"/>
              <a:t>mySim$u</a:t>
            </a:r>
            <a:r>
              <a:rPr lang="en-US" dirty="0"/>
              <a:t>[training])</a:t>
            </a:r>
          </a:p>
          <a:p>
            <a:r>
              <a:rPr lang="en-US" dirty="0"/>
              <a:t>    </a:t>
            </a:r>
            <a:r>
              <a:rPr lang="en-US" dirty="0" err="1"/>
              <a:t>r.inf</a:t>
            </a:r>
            <a:r>
              <a:rPr lang="en-US" dirty="0"/>
              <a:t>=</a:t>
            </a:r>
            <a:r>
              <a:rPr lang="en-US" dirty="0" err="1"/>
              <a:t>cor</a:t>
            </a:r>
            <a:r>
              <a:rPr lang="en-US" dirty="0"/>
              <a:t>(M[testing,]%*%</a:t>
            </a:r>
            <a:r>
              <a:rPr lang="en-US" dirty="0" err="1"/>
              <a:t>ans.RR$u</a:t>
            </a:r>
            <a:r>
              <a:rPr lang="en-US" dirty="0"/>
              <a:t>, </a:t>
            </a:r>
            <a:r>
              <a:rPr lang="en-US" dirty="0" err="1"/>
              <a:t>mySim$u</a:t>
            </a:r>
            <a:r>
              <a:rPr lang="en-US" dirty="0"/>
              <a:t>[testing])</a:t>
            </a:r>
          </a:p>
          <a:p>
            <a:r>
              <a:rPr lang="en-US" dirty="0"/>
              <a:t>    </a:t>
            </a:r>
            <a:r>
              <a:rPr lang="en-US" dirty="0" err="1"/>
              <a:t>acc</a:t>
            </a:r>
            <a:r>
              <a:rPr lang="en-US" dirty="0"/>
              <a:t>=</a:t>
            </a:r>
            <a:r>
              <a:rPr lang="en-US" dirty="0" err="1"/>
              <a:t>cbind</a:t>
            </a:r>
            <a:r>
              <a:rPr lang="en-US" dirty="0"/>
              <a:t>(</a:t>
            </a:r>
            <a:r>
              <a:rPr lang="en-US" dirty="0" err="1"/>
              <a:t>r.ref</a:t>
            </a:r>
            <a:r>
              <a:rPr lang="en-US" dirty="0"/>
              <a:t>, </a:t>
            </a:r>
            <a:r>
              <a:rPr lang="en-US" dirty="0" err="1"/>
              <a:t>r.inf</a:t>
            </a:r>
            <a:r>
              <a:rPr lang="en-US" dirty="0"/>
              <a:t>)</a:t>
            </a:r>
          </a:p>
          <a:p>
            <a:r>
              <a:rPr lang="en-US" dirty="0"/>
              <a:t>    if(f==1){</a:t>
            </a:r>
            <a:r>
              <a:rPr lang="en-US" dirty="0" err="1"/>
              <a:t>acc.fold</a:t>
            </a:r>
            <a:r>
              <a:rPr lang="en-US" dirty="0"/>
              <a:t>=</a:t>
            </a:r>
            <a:r>
              <a:rPr lang="en-US" dirty="0" err="1"/>
              <a:t>acc</a:t>
            </a:r>
            <a:r>
              <a:rPr lang="en-US" dirty="0"/>
              <a:t>}else{</a:t>
            </a:r>
            <a:r>
              <a:rPr lang="en-US" dirty="0" err="1"/>
              <a:t>acc.fold</a:t>
            </a:r>
            <a:r>
              <a:rPr lang="en-US" dirty="0"/>
              <a:t>=</a:t>
            </a:r>
            <a:r>
              <a:rPr lang="en-US" dirty="0" err="1"/>
              <a:t>acc.fold</a:t>
            </a:r>
            <a:r>
              <a:rPr lang="en-US" dirty="0"/>
              <a:t>*((f-1)/(f))+</a:t>
            </a:r>
            <a:r>
              <a:rPr lang="en-US" dirty="0" err="1"/>
              <a:t>acc</a:t>
            </a:r>
            <a:r>
              <a:rPr lang="en-US" dirty="0"/>
              <a:t>*(1/f)}</a:t>
            </a:r>
          </a:p>
          <a:p>
            <a:r>
              <a:rPr lang="en-US" dirty="0"/>
              <a:t>  }#fold</a:t>
            </a:r>
          </a:p>
          <a:p>
            <a:r>
              <a:rPr lang="en-US" dirty="0"/>
              <a:t>  </a:t>
            </a:r>
            <a:r>
              <a:rPr lang="en-US" dirty="0" err="1"/>
              <a:t>acc.rep</a:t>
            </a:r>
            <a:r>
              <a:rPr lang="en-US" dirty="0"/>
              <a:t>[rep,]=</a:t>
            </a:r>
            <a:r>
              <a:rPr lang="en-US" dirty="0" err="1"/>
              <a:t>acc.fold</a:t>
            </a:r>
            <a:endParaRPr lang="en-US" dirty="0"/>
          </a:p>
          <a:p>
            <a:r>
              <a:rPr lang="uk-UA" dirty="0"/>
              <a:t>}#</a:t>
            </a:r>
            <a:r>
              <a:rPr lang="uk-UA" dirty="0" err="1"/>
              <a:t>rep</a:t>
            </a:r>
            <a:endParaRPr lang="en-US" dirty="0"/>
          </a:p>
          <a:p>
            <a:r>
              <a:rPr lang="en-US" dirty="0" err="1"/>
              <a:t>colMeans</a:t>
            </a:r>
            <a:r>
              <a:rPr lang="en-US" dirty="0"/>
              <a:t>(</a:t>
            </a:r>
            <a:r>
              <a:rPr lang="en-US" dirty="0" err="1"/>
              <a:t>acc.rep</a:t>
            </a:r>
            <a:r>
              <a:rPr lang="en-US" dirty="0"/>
              <a:t>)</a:t>
            </a:r>
          </a:p>
        </p:txBody>
      </p:sp>
      <p:sp>
        <p:nvSpPr>
          <p:cNvPr id="3" name="Title 2"/>
          <p:cNvSpPr>
            <a:spLocks noGrp="1"/>
          </p:cNvSpPr>
          <p:nvPr>
            <p:ph type="title"/>
          </p:nvPr>
        </p:nvSpPr>
        <p:spPr>
          <a:xfrm>
            <a:off x="1608992" y="0"/>
            <a:ext cx="5820508" cy="626364"/>
          </a:xfrm>
        </p:spPr>
        <p:txBody>
          <a:bodyPr>
            <a:normAutofit fontScale="90000"/>
          </a:bodyPr>
          <a:lstStyle/>
          <a:p>
            <a:r>
              <a:rPr lang="en-US" dirty="0">
                <a:solidFill>
                  <a:schemeClr val="accent2"/>
                </a:solidFill>
              </a:rPr>
              <a:t>Cross validation</a:t>
            </a:r>
          </a:p>
        </p:txBody>
      </p:sp>
      <p:pic>
        <p:nvPicPr>
          <p:cNvPr id="4" name="Picture 3"/>
          <p:cNvPicPr/>
          <p:nvPr/>
        </p:nvPicPr>
        <p:blipFill rotWithShape="1">
          <a:blip r:embed="rId2">
            <a:extLst>
              <a:ext uri="{28A0092B-C50C-407E-A947-70E740481C1C}">
                <a14:useLocalDpi xmlns:a14="http://schemas.microsoft.com/office/drawing/2010/main" val="0"/>
              </a:ext>
            </a:extLst>
          </a:blip>
          <a:srcRect t="714" r="71974" b="15965"/>
          <a:stretch/>
        </p:blipFill>
        <p:spPr bwMode="auto">
          <a:xfrm>
            <a:off x="5865077" y="1252728"/>
            <a:ext cx="2562711" cy="1828800"/>
          </a:xfrm>
          <a:prstGeom prst="rect">
            <a:avLst/>
          </a:prstGeom>
          <a:noFill/>
          <a:ln>
            <a:noFill/>
          </a:ln>
        </p:spPr>
      </p:pic>
    </p:spTree>
    <p:extLst>
      <p:ext uri="{BB962C8B-B14F-4D97-AF65-F5344CB8AC3E}">
        <p14:creationId xmlns:p14="http://schemas.microsoft.com/office/powerpoint/2010/main" val="188119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94429"/>
            <a:ext cx="8229600" cy="725541"/>
          </a:xfrm>
        </p:spPr>
        <p:txBody>
          <a:bodyPr>
            <a:normAutofit fontScale="90000"/>
          </a:bodyPr>
          <a:lstStyle/>
          <a:p>
            <a:r>
              <a:rPr lang="en-US" dirty="0">
                <a:solidFill>
                  <a:schemeClr val="accent2"/>
                </a:solidFill>
              </a:rPr>
              <a:t>Accuracy of 30 iterations</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457200"/>
            <a:ext cx="6400800" cy="6400800"/>
          </a:xfrm>
          <a:prstGeom prst="rect">
            <a:avLst/>
          </a:prstGeom>
        </p:spPr>
      </p:pic>
    </p:spTree>
    <p:extLst>
      <p:ext uri="{BB962C8B-B14F-4D97-AF65-F5344CB8AC3E}">
        <p14:creationId xmlns:p14="http://schemas.microsoft.com/office/powerpoint/2010/main" val="2497747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14"/>
          <p:cNvSpPr txBox="1">
            <a:spLocks/>
          </p:cNvSpPr>
          <p:nvPr/>
        </p:nvSpPr>
        <p:spPr>
          <a:xfrm>
            <a:off x="2037958" y="168190"/>
            <a:ext cx="6020782" cy="569680"/>
          </a:xfrm>
          <a:prstGeom prst="rect">
            <a:avLst/>
          </a:prstGeom>
        </p:spPr>
        <p:txBody>
          <a:bodyPr vert="horz" lIns="91440" tIns="45720" rIns="91440" bIns="45720" rtlCol="0" anchor="b">
            <a:normAutofit lnSpcReduction="10000"/>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defRPr/>
            </a:pPr>
            <a:r>
              <a:rPr lang="en-US" sz="3200" dirty="0">
                <a:solidFill>
                  <a:schemeClr val="accent2"/>
                </a:solidFill>
              </a:rPr>
              <a:t>Domains</a:t>
            </a:r>
          </a:p>
        </p:txBody>
      </p:sp>
      <p:pic>
        <p:nvPicPr>
          <p:cNvPr id="5" name="Picture 4" descr="../../../../../../../../Desktop/P">
            <a:extLst>
              <a:ext uri="{FF2B5EF4-FFF2-40B4-BE49-F238E27FC236}">
                <a16:creationId xmlns:a16="http://schemas.microsoft.com/office/drawing/2014/main" id="{57F9C52F-3A82-DC40-9068-806794F2824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469193" y="737870"/>
            <a:ext cx="5943600" cy="6120130"/>
          </a:xfrm>
          <a:prstGeom prst="rect">
            <a:avLst/>
          </a:prstGeom>
          <a:noFill/>
          <a:ln>
            <a:noFill/>
          </a:ln>
        </p:spPr>
      </p:pic>
    </p:spTree>
    <p:extLst>
      <p:ext uri="{BB962C8B-B14F-4D97-AF65-F5344CB8AC3E}">
        <p14:creationId xmlns:p14="http://schemas.microsoft.com/office/powerpoint/2010/main" val="16651790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40465"/>
            <a:ext cx="8229600" cy="1252728"/>
          </a:xfrm>
        </p:spPr>
        <p:txBody>
          <a:bodyPr/>
          <a:lstStyle/>
          <a:p>
            <a:r>
              <a:rPr lang="en-US" dirty="0">
                <a:solidFill>
                  <a:schemeClr val="accent2"/>
                </a:solidFill>
              </a:rPr>
              <a:t>Data mining</a:t>
            </a:r>
          </a:p>
        </p:txBody>
      </p:sp>
      <p:sp>
        <p:nvSpPr>
          <p:cNvPr id="4" name="Curved Right Arrow 3"/>
          <p:cNvSpPr/>
          <p:nvPr/>
        </p:nvSpPr>
        <p:spPr>
          <a:xfrm rot="5400000">
            <a:off x="6099061" y="657461"/>
            <a:ext cx="914400" cy="2743200"/>
          </a:xfrm>
          <a:prstGeom prst="curvedRightArrow">
            <a:avLst/>
          </a:prstGeom>
          <a:gradFill>
            <a:gsLst>
              <a:gs pos="0">
                <a:schemeClr val="tx2">
                  <a:lumMod val="60000"/>
                  <a:lumOff val="40000"/>
                </a:schemeClr>
              </a:gs>
              <a:gs pos="100000">
                <a:schemeClr val="tx2">
                  <a:lumMod val="60000"/>
                  <a:lumOff val="40000"/>
                </a:schemeClr>
              </a:gs>
            </a:gsLs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Curved Left Arrow 5"/>
          <p:cNvSpPr/>
          <p:nvPr/>
        </p:nvSpPr>
        <p:spPr>
          <a:xfrm rot="5400000">
            <a:off x="2810108" y="3126664"/>
            <a:ext cx="914400" cy="2743200"/>
          </a:xfrm>
          <a:prstGeom prst="curvedLeftArrow">
            <a:avLst/>
          </a:prstGeom>
          <a:gradFill>
            <a:gsLst>
              <a:gs pos="0">
                <a:schemeClr val="tx2">
                  <a:lumMod val="60000"/>
                  <a:lumOff val="40000"/>
                </a:schemeClr>
              </a:gs>
              <a:gs pos="100000">
                <a:schemeClr val="tx2">
                  <a:lumMod val="60000"/>
                  <a:lumOff val="40000"/>
                </a:schemeClr>
              </a:gs>
            </a:gsLs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7" name="Curved Up Arrow 6"/>
          <p:cNvSpPr/>
          <p:nvPr/>
        </p:nvSpPr>
        <p:spPr>
          <a:xfrm>
            <a:off x="5184661" y="4041064"/>
            <a:ext cx="2743200" cy="914400"/>
          </a:xfrm>
          <a:prstGeom prst="curvedUpArrow">
            <a:avLst/>
          </a:prstGeom>
          <a:gradFill>
            <a:gsLst>
              <a:gs pos="0">
                <a:srgbClr val="FF0000"/>
              </a:gs>
              <a:gs pos="100000">
                <a:srgbClr val="FF6600"/>
              </a:gs>
            </a:gsLs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8" name="Curved Down Arrow 7"/>
          <p:cNvSpPr/>
          <p:nvPr/>
        </p:nvSpPr>
        <p:spPr>
          <a:xfrm>
            <a:off x="1895708" y="1571861"/>
            <a:ext cx="2743200" cy="914400"/>
          </a:xfrm>
          <a:prstGeom prst="curvedDownArrow">
            <a:avLst/>
          </a:prstGeom>
          <a:gradFill>
            <a:gsLst>
              <a:gs pos="0">
                <a:srgbClr val="FF0000"/>
              </a:gs>
              <a:gs pos="100000">
                <a:srgbClr val="FF6600"/>
              </a:gs>
            </a:gsLs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Magnetic Disk 8"/>
          <p:cNvSpPr/>
          <p:nvPr/>
        </p:nvSpPr>
        <p:spPr>
          <a:xfrm>
            <a:off x="3946218" y="3043597"/>
            <a:ext cx="1828800" cy="685800"/>
          </a:xfrm>
          <a:prstGeom prst="flowChartMagneticDisk">
            <a:avLst/>
          </a:prstGeom>
          <a:gradFill>
            <a:gsLst>
              <a:gs pos="0">
                <a:schemeClr val="tx1">
                  <a:lumMod val="95000"/>
                  <a:lumOff val="5000"/>
                </a:schemeClr>
              </a:gs>
              <a:gs pos="100000">
                <a:schemeClr val="tx1">
                  <a:lumMod val="50000"/>
                  <a:lumOff val="50000"/>
                </a:schemeClr>
              </a:gs>
            </a:gsLst>
          </a:gradFill>
          <a:ln>
            <a:solidFill>
              <a:schemeClr val="tx1">
                <a:lumMod val="85000"/>
                <a:lumOff val="1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Data</a:t>
            </a:r>
          </a:p>
        </p:txBody>
      </p:sp>
      <p:sp>
        <p:nvSpPr>
          <p:cNvPr id="10" name="Curved Down Ribbon 9"/>
          <p:cNvSpPr/>
          <p:nvPr/>
        </p:nvSpPr>
        <p:spPr>
          <a:xfrm>
            <a:off x="799606" y="3043597"/>
            <a:ext cx="2330456" cy="685800"/>
          </a:xfrm>
          <a:prstGeom prst="ellipseRibb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t>Knowledge</a:t>
            </a:r>
          </a:p>
        </p:txBody>
      </p:sp>
      <p:sp>
        <p:nvSpPr>
          <p:cNvPr id="11" name="Manual Input 10"/>
          <p:cNvSpPr/>
          <p:nvPr/>
        </p:nvSpPr>
        <p:spPr>
          <a:xfrm>
            <a:off x="6858000" y="3043597"/>
            <a:ext cx="1828800" cy="685800"/>
          </a:xfrm>
          <a:prstGeom prst="flowChartManualInput">
            <a:avLst/>
          </a:prstGeom>
          <a:gradFill>
            <a:gsLst>
              <a:gs pos="0">
                <a:srgbClr val="FF0000"/>
              </a:gs>
              <a:gs pos="100000">
                <a:srgbClr val="FF6600"/>
              </a:gs>
            </a:gsLs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Prediction</a:t>
            </a:r>
          </a:p>
        </p:txBody>
      </p:sp>
    </p:spTree>
    <p:extLst>
      <p:ext uri="{BB962C8B-B14F-4D97-AF65-F5344CB8AC3E}">
        <p14:creationId xmlns:p14="http://schemas.microsoft.com/office/powerpoint/2010/main" val="268047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animBg="1"/>
      <p:bldP spid="11" grpId="0" animBg="1"/>
    </p:bld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nvPr>
        </p:nvGraphicFramePr>
        <p:xfrm>
          <a:off x="1901688" y="1146972"/>
          <a:ext cx="5705449" cy="5549700"/>
        </p:xfrm>
        <a:graphic>
          <a:graphicData uri="http://schemas.openxmlformats.org/drawingml/2006/table">
            <a:tbl>
              <a:tblPr>
                <a:tableStyleId>{5C22544A-7EE6-4342-B048-85BDC9FD1C3A}</a:tableStyleId>
              </a:tblPr>
              <a:tblGrid>
                <a:gridCol w="2266981">
                  <a:extLst>
                    <a:ext uri="{9D8B030D-6E8A-4147-A177-3AD203B41FA5}">
                      <a16:colId xmlns:a16="http://schemas.microsoft.com/office/drawing/2014/main" val="20000"/>
                    </a:ext>
                  </a:extLst>
                </a:gridCol>
                <a:gridCol w="1146156">
                  <a:extLst>
                    <a:ext uri="{9D8B030D-6E8A-4147-A177-3AD203B41FA5}">
                      <a16:colId xmlns:a16="http://schemas.microsoft.com/office/drawing/2014/main" val="20001"/>
                    </a:ext>
                  </a:extLst>
                </a:gridCol>
                <a:gridCol w="1146156">
                  <a:extLst>
                    <a:ext uri="{9D8B030D-6E8A-4147-A177-3AD203B41FA5}">
                      <a16:colId xmlns:a16="http://schemas.microsoft.com/office/drawing/2014/main" val="20002"/>
                    </a:ext>
                  </a:extLst>
                </a:gridCol>
                <a:gridCol w="1146156">
                  <a:extLst>
                    <a:ext uri="{9D8B030D-6E8A-4147-A177-3AD203B41FA5}">
                      <a16:colId xmlns:a16="http://schemas.microsoft.com/office/drawing/2014/main" val="20003"/>
                    </a:ext>
                  </a:extLst>
                </a:gridCol>
              </a:tblGrid>
              <a:tr h="221841">
                <a:tc>
                  <a:txBody>
                    <a:bodyPr/>
                    <a:lstStyle/>
                    <a:p>
                      <a:pPr algn="l" fontAlgn="b"/>
                      <a:r>
                        <a:rPr lang="en-US" sz="1400" u="none" strike="noStrike" dirty="0">
                          <a:solidFill>
                            <a:schemeClr val="accent2"/>
                          </a:solidFill>
                          <a:effectLst/>
                        </a:rPr>
                        <a:t>Data</a:t>
                      </a:r>
                      <a:endParaRPr lang="en-US" sz="1400" b="0" i="0" u="none" strike="noStrike" dirty="0">
                        <a:solidFill>
                          <a:schemeClr val="accent2"/>
                        </a:solidFill>
                        <a:effectLst/>
                        <a:latin typeface="Calibri" charset="0"/>
                      </a:endParaRPr>
                    </a:p>
                  </a:txBody>
                  <a:tcPr marL="8628" marR="8628" marT="8628" marB="0" anchor="b"/>
                </a:tc>
                <a:tc>
                  <a:txBody>
                    <a:bodyPr/>
                    <a:lstStyle/>
                    <a:p>
                      <a:pPr algn="ctr" fontAlgn="b"/>
                      <a:r>
                        <a:rPr lang="en-US" sz="1400" u="none" strike="noStrike" dirty="0" err="1">
                          <a:solidFill>
                            <a:schemeClr val="tx1"/>
                          </a:solidFill>
                          <a:effectLst/>
                        </a:rPr>
                        <a:t>rrBLUP</a:t>
                      </a:r>
                      <a:endParaRPr lang="en-US" sz="1400" b="0" i="0" u="none" strike="noStrike" dirty="0">
                        <a:solidFill>
                          <a:schemeClr val="tx1"/>
                        </a:solidFill>
                        <a:effectLst/>
                        <a:latin typeface="Calibri" charset="0"/>
                      </a:endParaRPr>
                    </a:p>
                  </a:txBody>
                  <a:tcPr marL="8628" marR="8628" marT="8628" marB="0" anchor="b"/>
                </a:tc>
                <a:tc>
                  <a:txBody>
                    <a:bodyPr/>
                    <a:lstStyle/>
                    <a:p>
                      <a:pPr algn="ctr" fontAlgn="b"/>
                      <a:r>
                        <a:rPr lang="en-US" sz="1400" u="none" strike="noStrike">
                          <a:solidFill>
                            <a:schemeClr val="tx1"/>
                          </a:solidFill>
                          <a:effectLst/>
                        </a:rPr>
                        <a:t>gBLUP</a:t>
                      </a:r>
                      <a:endParaRPr lang="en-US" sz="1400" b="0" i="0" u="none" strike="noStrike">
                        <a:solidFill>
                          <a:schemeClr val="tx1"/>
                        </a:solidFill>
                        <a:effectLst/>
                        <a:latin typeface="Calibri" charset="0"/>
                      </a:endParaRPr>
                    </a:p>
                  </a:txBody>
                  <a:tcPr marL="8628" marR="8628" marT="8628" marB="0" anchor="b"/>
                </a:tc>
                <a:tc>
                  <a:txBody>
                    <a:bodyPr/>
                    <a:lstStyle/>
                    <a:p>
                      <a:pPr algn="ctr" fontAlgn="b"/>
                      <a:r>
                        <a:rPr lang="en-US" sz="1400" u="none" strike="noStrike" dirty="0">
                          <a:solidFill>
                            <a:schemeClr val="tx1"/>
                          </a:solidFill>
                          <a:effectLst/>
                        </a:rPr>
                        <a:t>cBLUP</a:t>
                      </a:r>
                      <a:endParaRPr lang="en-US" sz="1400" b="0" i="0" u="none" strike="noStrike" dirty="0">
                        <a:solidFill>
                          <a:schemeClr val="tx1"/>
                        </a:solidFill>
                        <a:effectLst/>
                        <a:latin typeface="Calibri" charset="0"/>
                      </a:endParaRPr>
                    </a:p>
                  </a:txBody>
                  <a:tcPr marL="8628" marR="8628" marT="8628" marB="0" anchor="b"/>
                </a:tc>
                <a:extLst>
                  <a:ext uri="{0D108BD9-81ED-4DB2-BD59-A6C34878D82A}">
                    <a16:rowId xmlns:a16="http://schemas.microsoft.com/office/drawing/2014/main" val="10000"/>
                  </a:ext>
                </a:extLst>
              </a:tr>
              <a:tr h="221841">
                <a:tc>
                  <a:txBody>
                    <a:bodyPr/>
                    <a:lstStyle/>
                    <a:p>
                      <a:pPr algn="l" fontAlgn="b"/>
                      <a:r>
                        <a:rPr lang="en-US" sz="1400" u="none" strike="noStrike">
                          <a:solidFill>
                            <a:schemeClr val="accent2"/>
                          </a:solidFill>
                          <a:effectLst/>
                        </a:rPr>
                        <a:t>Start.Weight</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0.41</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0.41</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0.50</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01"/>
                  </a:ext>
                </a:extLst>
              </a:tr>
              <a:tr h="221841">
                <a:tc>
                  <a:txBody>
                    <a:bodyPr/>
                    <a:lstStyle/>
                    <a:p>
                      <a:pPr algn="l" fontAlgn="b"/>
                      <a:r>
                        <a:rPr lang="en-US" sz="1400" u="none" strike="noStrike">
                          <a:solidFill>
                            <a:schemeClr val="accent2"/>
                          </a:solidFill>
                          <a:effectLst/>
                        </a:rPr>
                        <a:t>FN.Age</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0.57</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0.58</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0.74</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02"/>
                  </a:ext>
                </a:extLst>
              </a:tr>
              <a:tr h="221841">
                <a:tc>
                  <a:txBody>
                    <a:bodyPr/>
                    <a:lstStyle/>
                    <a:p>
                      <a:pPr algn="l" fontAlgn="b"/>
                      <a:r>
                        <a:rPr lang="en-US" sz="1400" u="none" strike="noStrike">
                          <a:solidFill>
                            <a:schemeClr val="accent2"/>
                          </a:solidFill>
                          <a:effectLst/>
                        </a:rPr>
                        <a:t>FN.PctWtLoss</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0.25</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0.25</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0.28</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03"/>
                  </a:ext>
                </a:extLst>
              </a:tr>
              <a:tr h="221841">
                <a:tc>
                  <a:txBody>
                    <a:bodyPr/>
                    <a:lstStyle/>
                    <a:p>
                      <a:pPr algn="l" fontAlgn="b"/>
                      <a:r>
                        <a:rPr lang="en-US" sz="1400" u="none" strike="noStrike">
                          <a:solidFill>
                            <a:schemeClr val="accent2"/>
                          </a:solidFill>
                          <a:effectLst/>
                        </a:rPr>
                        <a:t>FN.postWeight</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0.40</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0.40</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0.49</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04"/>
                  </a:ext>
                </a:extLst>
              </a:tr>
              <a:tr h="221841">
                <a:tc>
                  <a:txBody>
                    <a:bodyPr/>
                    <a:lstStyle/>
                    <a:p>
                      <a:pPr algn="l" fontAlgn="b"/>
                      <a:r>
                        <a:rPr lang="en-US" sz="1400" u="none" strike="noStrike">
                          <a:solidFill>
                            <a:schemeClr val="accent2"/>
                          </a:solidFill>
                          <a:effectLst/>
                        </a:rPr>
                        <a:t>FN.preWeight</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uk-UA" sz="1400" u="none" strike="noStrike">
                          <a:effectLst/>
                        </a:rPr>
                        <a:t>0.39</a:t>
                      </a:r>
                      <a:endParaRPr lang="uk-UA" sz="1400" b="0" i="0" u="none" strike="noStrike">
                        <a:solidFill>
                          <a:srgbClr val="000000"/>
                        </a:solidFill>
                        <a:effectLst/>
                        <a:latin typeface="Calibri" charset="0"/>
                      </a:endParaRPr>
                    </a:p>
                  </a:txBody>
                  <a:tcPr marL="8628" marR="8628" marT="8628" marB="0" anchor="b"/>
                </a:tc>
                <a:tc>
                  <a:txBody>
                    <a:bodyPr/>
                    <a:lstStyle/>
                    <a:p>
                      <a:pPr algn="ctr" fontAlgn="b"/>
                      <a:r>
                        <a:rPr lang="uk-UA" sz="1400" u="none" strike="noStrike">
                          <a:effectLst/>
                        </a:rPr>
                        <a:t>0.39</a:t>
                      </a:r>
                      <a:endParaRPr lang="uk-UA"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0.49</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05"/>
                  </a:ext>
                </a:extLst>
              </a:tr>
              <a:tr h="221841">
                <a:tc>
                  <a:txBody>
                    <a:bodyPr/>
                    <a:lstStyle/>
                    <a:p>
                      <a:pPr algn="l" fontAlgn="b"/>
                      <a:r>
                        <a:rPr lang="en-US" sz="1400" u="none" strike="noStrike">
                          <a:solidFill>
                            <a:schemeClr val="accent2"/>
                          </a:solidFill>
                          <a:effectLst/>
                        </a:rPr>
                        <a:t>Weight.Growth Intercept</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0.37</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0.37</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0.48</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06"/>
                  </a:ext>
                </a:extLst>
              </a:tr>
              <a:tr h="221841">
                <a:tc>
                  <a:txBody>
                    <a:bodyPr/>
                    <a:lstStyle/>
                    <a:p>
                      <a:pPr algn="l" fontAlgn="b"/>
                      <a:r>
                        <a:rPr lang="en-US" sz="1400" u="none" strike="noStrike">
                          <a:solidFill>
                            <a:schemeClr val="accent2"/>
                          </a:solidFill>
                          <a:effectLst/>
                        </a:rPr>
                        <a:t>Weight.Growth Slope</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0.31</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0.32</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0.34</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07"/>
                  </a:ext>
                </a:extLst>
              </a:tr>
              <a:tr h="221841">
                <a:tc>
                  <a:txBody>
                    <a:bodyPr/>
                    <a:lstStyle/>
                    <a:p>
                      <a:pPr algn="l" fontAlgn="b"/>
                      <a:r>
                        <a:rPr lang="en-US" sz="1400" u="none" strike="noStrike">
                          <a:solidFill>
                            <a:schemeClr val="accent2"/>
                          </a:solidFill>
                          <a:effectLst/>
                        </a:rPr>
                        <a:t>HTLC</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0.43</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0.43</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uk-UA" sz="1400" u="none" strike="noStrike">
                          <a:effectLst/>
                        </a:rPr>
                        <a:t>0.39</a:t>
                      </a:r>
                      <a:endParaRPr lang="uk-UA"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08"/>
                  </a:ext>
                </a:extLst>
              </a:tr>
              <a:tr h="221841">
                <a:tc>
                  <a:txBody>
                    <a:bodyPr/>
                    <a:lstStyle/>
                    <a:p>
                      <a:pPr algn="l" fontAlgn="b"/>
                      <a:r>
                        <a:rPr lang="en-US" sz="1400" u="none" strike="noStrike">
                          <a:solidFill>
                            <a:schemeClr val="accent2"/>
                          </a:solidFill>
                          <a:effectLst/>
                        </a:rPr>
                        <a:t>BA</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0.49</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0.49</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0.47</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09"/>
                  </a:ext>
                </a:extLst>
              </a:tr>
              <a:tr h="221841">
                <a:tc>
                  <a:txBody>
                    <a:bodyPr/>
                    <a:lstStyle/>
                    <a:p>
                      <a:pPr algn="l" fontAlgn="b"/>
                      <a:r>
                        <a:rPr lang="en-US" sz="1400" u="none" strike="noStrike">
                          <a:solidFill>
                            <a:schemeClr val="accent2"/>
                          </a:solidFill>
                          <a:effectLst/>
                        </a:rPr>
                        <a:t>BD</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0.25</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0.25</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hr-HR" sz="1400" u="none" strike="noStrike">
                          <a:effectLst/>
                        </a:rPr>
                        <a:t>0.24</a:t>
                      </a:r>
                      <a:endParaRPr lang="hr-HR"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10"/>
                  </a:ext>
                </a:extLst>
              </a:tr>
              <a:tr h="221841">
                <a:tc>
                  <a:txBody>
                    <a:bodyPr/>
                    <a:lstStyle/>
                    <a:p>
                      <a:pPr algn="l" fontAlgn="b"/>
                      <a:r>
                        <a:rPr lang="en-US" sz="1400" u="none" strike="noStrike">
                          <a:solidFill>
                            <a:schemeClr val="accent2"/>
                          </a:solidFill>
                          <a:effectLst/>
                        </a:rPr>
                        <a:t>BLC</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0.47</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0.47</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0.44</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11"/>
                  </a:ext>
                </a:extLst>
              </a:tr>
              <a:tr h="221841">
                <a:tc>
                  <a:txBody>
                    <a:bodyPr/>
                    <a:lstStyle/>
                    <a:p>
                      <a:pPr algn="l" fontAlgn="b"/>
                      <a:r>
                        <a:rPr lang="en-US" sz="1400" u="none" strike="noStrike">
                          <a:solidFill>
                            <a:schemeClr val="accent2"/>
                          </a:solidFill>
                          <a:effectLst/>
                        </a:rPr>
                        <a:t>CWAC</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0.45</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0.44</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0.43</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12"/>
                  </a:ext>
                </a:extLst>
              </a:tr>
              <a:tr h="221841">
                <a:tc>
                  <a:txBody>
                    <a:bodyPr/>
                    <a:lstStyle/>
                    <a:p>
                      <a:pPr algn="l" fontAlgn="b"/>
                      <a:r>
                        <a:rPr lang="en-US" sz="1400" u="none" strike="noStrike">
                          <a:solidFill>
                            <a:schemeClr val="accent2"/>
                          </a:solidFill>
                          <a:effectLst/>
                        </a:rPr>
                        <a:t>CWAL</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0.36</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0.35</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0.34</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13"/>
                  </a:ext>
                </a:extLst>
              </a:tr>
              <a:tr h="221841">
                <a:tc>
                  <a:txBody>
                    <a:bodyPr/>
                    <a:lstStyle/>
                    <a:p>
                      <a:pPr algn="l" fontAlgn="b"/>
                      <a:r>
                        <a:rPr lang="en-US" sz="1400" u="none" strike="noStrike">
                          <a:solidFill>
                            <a:schemeClr val="accent2"/>
                          </a:solidFill>
                          <a:effectLst/>
                        </a:rPr>
                        <a:t>DBH</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0.43</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0.42</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uk-UA" sz="1400" u="none" strike="noStrike">
                          <a:effectLst/>
                        </a:rPr>
                        <a:t>0.39</a:t>
                      </a:r>
                      <a:endParaRPr lang="uk-UA"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14"/>
                  </a:ext>
                </a:extLst>
              </a:tr>
              <a:tr h="221841">
                <a:tc>
                  <a:txBody>
                    <a:bodyPr/>
                    <a:lstStyle/>
                    <a:p>
                      <a:pPr algn="l" fontAlgn="b"/>
                      <a:r>
                        <a:rPr lang="en-US" sz="1400" u="none" strike="noStrike">
                          <a:solidFill>
                            <a:schemeClr val="accent2"/>
                          </a:solidFill>
                          <a:effectLst/>
                        </a:rPr>
                        <a:t>HT</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0.36</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0.35</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0.34</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15"/>
                  </a:ext>
                </a:extLst>
              </a:tr>
              <a:tr h="221841">
                <a:tc>
                  <a:txBody>
                    <a:bodyPr/>
                    <a:lstStyle/>
                    <a:p>
                      <a:pPr algn="l" fontAlgn="b"/>
                      <a:r>
                        <a:rPr lang="en-US" sz="1400" u="none" strike="noStrike">
                          <a:solidFill>
                            <a:schemeClr val="accent2"/>
                          </a:solidFill>
                          <a:effectLst/>
                        </a:rPr>
                        <a:t>rootnum</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hr-HR" sz="1400" u="none" strike="noStrike">
                          <a:effectLst/>
                        </a:rPr>
                        <a:t>0.23</a:t>
                      </a:r>
                      <a:endParaRPr lang="hr-HR" sz="1400" b="0" i="0" u="none" strike="noStrike">
                        <a:solidFill>
                          <a:srgbClr val="000000"/>
                        </a:solidFill>
                        <a:effectLst/>
                        <a:latin typeface="Calibri" charset="0"/>
                      </a:endParaRPr>
                    </a:p>
                  </a:txBody>
                  <a:tcPr marL="8628" marR="8628" marT="8628" marB="0" anchor="b"/>
                </a:tc>
                <a:tc>
                  <a:txBody>
                    <a:bodyPr/>
                    <a:lstStyle/>
                    <a:p>
                      <a:pPr algn="ctr" fontAlgn="b"/>
                      <a:r>
                        <a:rPr lang="hr-HR" sz="1400" u="none" strike="noStrike">
                          <a:effectLst/>
                        </a:rPr>
                        <a:t>0.23</a:t>
                      </a:r>
                      <a:endParaRPr lang="hr-HR"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0.21</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16"/>
                  </a:ext>
                </a:extLst>
              </a:tr>
              <a:tr h="221841">
                <a:tc>
                  <a:txBody>
                    <a:bodyPr/>
                    <a:lstStyle/>
                    <a:p>
                      <a:pPr algn="l" fontAlgn="b"/>
                      <a:r>
                        <a:rPr lang="en-US" sz="1400" u="none" strike="noStrike">
                          <a:solidFill>
                            <a:schemeClr val="accent2"/>
                          </a:solidFill>
                          <a:effectLst/>
                        </a:rPr>
                        <a:t>rootnumbin</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hr-HR" sz="1400" u="none" strike="noStrike">
                          <a:effectLst/>
                        </a:rPr>
                        <a:t>0.26</a:t>
                      </a:r>
                      <a:endParaRPr lang="hr-HR" sz="1400" b="0" i="0" u="none" strike="noStrike">
                        <a:solidFill>
                          <a:srgbClr val="000000"/>
                        </a:solidFill>
                        <a:effectLst/>
                        <a:latin typeface="Calibri" charset="0"/>
                      </a:endParaRPr>
                    </a:p>
                  </a:txBody>
                  <a:tcPr marL="8628" marR="8628" marT="8628" marB="0" anchor="b"/>
                </a:tc>
                <a:tc>
                  <a:txBody>
                    <a:bodyPr/>
                    <a:lstStyle/>
                    <a:p>
                      <a:pPr algn="ctr" fontAlgn="b"/>
                      <a:r>
                        <a:rPr lang="hr-HR" sz="1400" u="none" strike="noStrike">
                          <a:effectLst/>
                        </a:rPr>
                        <a:t>0.26</a:t>
                      </a:r>
                      <a:endParaRPr lang="hr-HR" sz="1400" b="0" i="0" u="none" strike="noStrike">
                        <a:solidFill>
                          <a:srgbClr val="000000"/>
                        </a:solidFill>
                        <a:effectLst/>
                        <a:latin typeface="Calibri" charset="0"/>
                      </a:endParaRPr>
                    </a:p>
                  </a:txBody>
                  <a:tcPr marL="8628" marR="8628" marT="8628" marB="0" anchor="b"/>
                </a:tc>
                <a:tc>
                  <a:txBody>
                    <a:bodyPr/>
                    <a:lstStyle/>
                    <a:p>
                      <a:pPr algn="ctr" fontAlgn="b"/>
                      <a:r>
                        <a:rPr lang="hr-HR" sz="1400" u="none" strike="noStrike">
                          <a:effectLst/>
                        </a:rPr>
                        <a:t>0.26</a:t>
                      </a:r>
                      <a:endParaRPr lang="hr-HR"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17"/>
                  </a:ext>
                </a:extLst>
              </a:tr>
              <a:tr h="221841">
                <a:tc>
                  <a:txBody>
                    <a:bodyPr/>
                    <a:lstStyle/>
                    <a:p>
                      <a:pPr algn="l" fontAlgn="b"/>
                      <a:r>
                        <a:rPr lang="en-US" sz="1400" u="none" strike="noStrike">
                          <a:solidFill>
                            <a:schemeClr val="accent2"/>
                          </a:solidFill>
                          <a:effectLst/>
                        </a:rPr>
                        <a:t>gall</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hr-HR" sz="1400" u="none" strike="noStrike">
                          <a:effectLst/>
                        </a:rPr>
                        <a:t>0.23</a:t>
                      </a:r>
                      <a:endParaRPr lang="hr-HR"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0.22</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0.22</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18"/>
                  </a:ext>
                </a:extLst>
              </a:tr>
              <a:tr h="221841">
                <a:tc>
                  <a:txBody>
                    <a:bodyPr/>
                    <a:lstStyle/>
                    <a:p>
                      <a:pPr algn="l" fontAlgn="b"/>
                      <a:r>
                        <a:rPr lang="en-US" sz="1400" u="none" strike="noStrike">
                          <a:solidFill>
                            <a:schemeClr val="accent2"/>
                          </a:solidFill>
                          <a:effectLst/>
                        </a:rPr>
                        <a:t>rustbin</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0.27</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0.27</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0.28</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19"/>
                  </a:ext>
                </a:extLst>
              </a:tr>
              <a:tr h="221841">
                <a:tc>
                  <a:txBody>
                    <a:bodyPr/>
                    <a:lstStyle/>
                    <a:p>
                      <a:pPr algn="l" fontAlgn="b"/>
                      <a:r>
                        <a:rPr lang="en-US" sz="1400" u="none" strike="noStrike">
                          <a:solidFill>
                            <a:schemeClr val="accent2"/>
                          </a:solidFill>
                          <a:effectLst/>
                        </a:rPr>
                        <a:t>c5c6</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hr-HR" sz="1400" u="none" strike="noStrike">
                          <a:effectLst/>
                        </a:rPr>
                        <a:t>0.26</a:t>
                      </a:r>
                      <a:endParaRPr lang="hr-HR"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0.25</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hr-HR" sz="1400" u="none" strike="noStrike">
                          <a:effectLst/>
                        </a:rPr>
                        <a:t>0.23</a:t>
                      </a:r>
                      <a:endParaRPr lang="hr-HR"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20"/>
                  </a:ext>
                </a:extLst>
              </a:tr>
              <a:tr h="221841">
                <a:tc>
                  <a:txBody>
                    <a:bodyPr/>
                    <a:lstStyle/>
                    <a:p>
                      <a:pPr algn="l" fontAlgn="b"/>
                      <a:r>
                        <a:rPr lang="en-US" sz="1400" u="none" strike="noStrike">
                          <a:solidFill>
                            <a:schemeClr val="accent2"/>
                          </a:solidFill>
                          <a:effectLst/>
                        </a:rPr>
                        <a:t>density</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0.20</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0.21</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0.18</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21"/>
                  </a:ext>
                </a:extLst>
              </a:tr>
              <a:tr h="221841">
                <a:tc>
                  <a:txBody>
                    <a:bodyPr/>
                    <a:lstStyle/>
                    <a:p>
                      <a:pPr algn="l" fontAlgn="b"/>
                      <a:r>
                        <a:rPr lang="en-US" sz="1400" u="none" strike="noStrike">
                          <a:solidFill>
                            <a:schemeClr val="accent2"/>
                          </a:solidFill>
                          <a:effectLst/>
                        </a:rPr>
                        <a:t>lateWood.4</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hr-HR" sz="1400" u="none" strike="noStrike">
                          <a:effectLst/>
                        </a:rPr>
                        <a:t>0.23</a:t>
                      </a:r>
                      <a:endParaRPr lang="hr-HR" sz="1400" b="0" i="0" u="none" strike="noStrike">
                        <a:solidFill>
                          <a:srgbClr val="000000"/>
                        </a:solidFill>
                        <a:effectLst/>
                        <a:latin typeface="Calibri" charset="0"/>
                      </a:endParaRPr>
                    </a:p>
                  </a:txBody>
                  <a:tcPr marL="8628" marR="8628" marT="8628" marB="0" anchor="b"/>
                </a:tc>
                <a:tc>
                  <a:txBody>
                    <a:bodyPr/>
                    <a:lstStyle/>
                    <a:p>
                      <a:pPr algn="ctr" fontAlgn="b"/>
                      <a:r>
                        <a:rPr lang="hr-HR" sz="1400" u="none" strike="noStrike">
                          <a:effectLst/>
                        </a:rPr>
                        <a:t>0.24</a:t>
                      </a:r>
                      <a:endParaRPr lang="hr-HR" sz="1400" b="0" i="0" u="none" strike="noStrike">
                        <a:solidFill>
                          <a:srgbClr val="000000"/>
                        </a:solidFill>
                        <a:effectLst/>
                        <a:latin typeface="Calibri" charset="0"/>
                      </a:endParaRPr>
                    </a:p>
                  </a:txBody>
                  <a:tcPr marL="8628" marR="8628" marT="8628" marB="0" anchor="b"/>
                </a:tc>
                <a:tc>
                  <a:txBody>
                    <a:bodyPr/>
                    <a:lstStyle/>
                    <a:p>
                      <a:pPr algn="ctr" fontAlgn="b"/>
                      <a:r>
                        <a:rPr lang="hr-HR" sz="1400" u="none" strike="noStrike">
                          <a:effectLst/>
                        </a:rPr>
                        <a:t>0.24</a:t>
                      </a:r>
                      <a:endParaRPr lang="hr-HR"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22"/>
                  </a:ext>
                </a:extLst>
              </a:tr>
              <a:tr h="221841">
                <a:tc>
                  <a:txBody>
                    <a:bodyPr/>
                    <a:lstStyle/>
                    <a:p>
                      <a:pPr algn="l" fontAlgn="b"/>
                      <a:r>
                        <a:rPr lang="en-US" sz="1400" u="none" strike="noStrike">
                          <a:solidFill>
                            <a:schemeClr val="accent2"/>
                          </a:solidFill>
                          <a:effectLst/>
                        </a:rPr>
                        <a:t>lignin</a:t>
                      </a:r>
                      <a:endParaRPr lang="en-US" sz="1400" b="0" i="0" u="none" strike="noStrike">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0.16</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0.17</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0.16</a:t>
                      </a:r>
                      <a:endParaRPr lang="nb-NO" sz="1400" b="0" i="0" u="none" strike="noStrike">
                        <a:solidFill>
                          <a:srgbClr val="000000"/>
                        </a:solidFill>
                        <a:effectLst/>
                        <a:latin typeface="Calibri" charset="0"/>
                      </a:endParaRPr>
                    </a:p>
                  </a:txBody>
                  <a:tcPr marL="8628" marR="8628" marT="8628" marB="0" anchor="b"/>
                </a:tc>
                <a:extLst>
                  <a:ext uri="{0D108BD9-81ED-4DB2-BD59-A6C34878D82A}">
                    <a16:rowId xmlns:a16="http://schemas.microsoft.com/office/drawing/2014/main" val="10023"/>
                  </a:ext>
                </a:extLst>
              </a:tr>
              <a:tr h="221841">
                <a:tc>
                  <a:txBody>
                    <a:bodyPr/>
                    <a:lstStyle/>
                    <a:p>
                      <a:pPr algn="l" fontAlgn="b"/>
                      <a:r>
                        <a:rPr lang="en-US" sz="1400" u="none" strike="noStrike" dirty="0" err="1">
                          <a:solidFill>
                            <a:schemeClr val="accent2"/>
                          </a:solidFill>
                          <a:effectLst/>
                        </a:rPr>
                        <a:t>stiffnessTree</a:t>
                      </a:r>
                      <a:endParaRPr lang="en-US" sz="1400" b="0" i="0" u="none" strike="noStrike" dirty="0">
                        <a:solidFill>
                          <a:schemeClr val="accent2"/>
                        </a:solidFill>
                        <a:effectLst/>
                        <a:latin typeface="Calibri" charset="0"/>
                      </a:endParaRPr>
                    </a:p>
                  </a:txBody>
                  <a:tcPr marL="8628" marR="8628" marT="8628" marB="0" anchor="b"/>
                </a:tc>
                <a:tc>
                  <a:txBody>
                    <a:bodyPr/>
                    <a:lstStyle/>
                    <a:p>
                      <a:pPr algn="ctr" fontAlgn="b"/>
                      <a:r>
                        <a:rPr lang="nb-NO" sz="1400" u="none" strike="noStrike">
                          <a:effectLst/>
                        </a:rPr>
                        <a:t>0.37</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a:effectLst/>
                        </a:rPr>
                        <a:t>0.38</a:t>
                      </a:r>
                      <a:endParaRPr lang="nb-NO" sz="1400" b="0" i="0" u="none" strike="noStrike">
                        <a:solidFill>
                          <a:srgbClr val="000000"/>
                        </a:solidFill>
                        <a:effectLst/>
                        <a:latin typeface="Calibri" charset="0"/>
                      </a:endParaRPr>
                    </a:p>
                  </a:txBody>
                  <a:tcPr marL="8628" marR="8628" marT="8628" marB="0" anchor="b"/>
                </a:tc>
                <a:tc>
                  <a:txBody>
                    <a:bodyPr/>
                    <a:lstStyle/>
                    <a:p>
                      <a:pPr algn="ctr" fontAlgn="b"/>
                      <a:r>
                        <a:rPr lang="nb-NO" sz="1400" u="none" strike="noStrike" dirty="0">
                          <a:effectLst/>
                        </a:rPr>
                        <a:t>0.37</a:t>
                      </a:r>
                      <a:endParaRPr lang="nb-NO" sz="1400" b="0" i="0" u="none" strike="noStrike" dirty="0">
                        <a:solidFill>
                          <a:srgbClr val="000000"/>
                        </a:solidFill>
                        <a:effectLst/>
                        <a:latin typeface="Calibri" charset="0"/>
                      </a:endParaRPr>
                    </a:p>
                  </a:txBody>
                  <a:tcPr marL="8628" marR="8628" marT="8628" marB="0" anchor="b"/>
                </a:tc>
                <a:extLst>
                  <a:ext uri="{0D108BD9-81ED-4DB2-BD59-A6C34878D82A}">
                    <a16:rowId xmlns:a16="http://schemas.microsoft.com/office/drawing/2014/main" val="10024"/>
                  </a:ext>
                </a:extLst>
              </a:tr>
            </a:tbl>
          </a:graphicData>
        </a:graphic>
      </p:graphicFrame>
      <p:sp>
        <p:nvSpPr>
          <p:cNvPr id="5" name="Title 14"/>
          <p:cNvSpPr txBox="1">
            <a:spLocks/>
          </p:cNvSpPr>
          <p:nvPr/>
        </p:nvSpPr>
        <p:spPr>
          <a:xfrm>
            <a:off x="0" y="38475"/>
            <a:ext cx="5005388" cy="671388"/>
          </a:xfrm>
          <a:prstGeom prst="rect">
            <a:avLst/>
          </a:prstGeom>
        </p:spPr>
        <p:txBody>
          <a:bodyPr vert="horz" lIns="91440" tIns="45720" rIns="91440" bIns="45720" rtlCol="0" anchor="b">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defRPr/>
            </a:pPr>
            <a:r>
              <a:rPr lang="en-US" sz="3200" dirty="0">
                <a:solidFill>
                  <a:schemeClr val="accent2"/>
                </a:solidFill>
              </a:rPr>
              <a:t>Knowledge</a:t>
            </a:r>
            <a:r>
              <a:rPr lang="zh-CN" altLang="en-US" sz="3200" dirty="0">
                <a:solidFill>
                  <a:schemeClr val="accent2"/>
                </a:solidFill>
              </a:rPr>
              <a:t> </a:t>
            </a:r>
            <a:r>
              <a:rPr lang="en-US" altLang="zh-CN" sz="3200" dirty="0">
                <a:solidFill>
                  <a:schemeClr val="accent2"/>
                </a:solidFill>
              </a:rPr>
              <a:t>and expansion</a:t>
            </a:r>
            <a:r>
              <a:rPr lang="en-US" sz="3200" dirty="0">
                <a:solidFill>
                  <a:schemeClr val="accent2"/>
                </a:solidFill>
              </a:rPr>
              <a:t> </a:t>
            </a:r>
          </a:p>
        </p:txBody>
      </p:sp>
      <p:grpSp>
        <p:nvGrpSpPr>
          <p:cNvPr id="79" name="Group 78"/>
          <p:cNvGrpSpPr/>
          <p:nvPr/>
        </p:nvGrpSpPr>
        <p:grpSpPr>
          <a:xfrm>
            <a:off x="52016" y="1471650"/>
            <a:ext cx="1808590" cy="5126515"/>
            <a:chOff x="204416" y="1467325"/>
            <a:chExt cx="1808590" cy="5126515"/>
          </a:xfrm>
        </p:grpSpPr>
        <p:cxnSp>
          <p:nvCxnSpPr>
            <p:cNvPr id="20" name="Straight Connector 19"/>
            <p:cNvCxnSpPr/>
            <p:nvPr/>
          </p:nvCxnSpPr>
          <p:spPr>
            <a:xfrm flipV="1">
              <a:off x="1510748" y="1467325"/>
              <a:ext cx="450574" cy="366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1510748" y="1712491"/>
              <a:ext cx="450574" cy="366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1077402" y="1953991"/>
              <a:ext cx="883920"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1510748" y="1467325"/>
              <a:ext cx="0" cy="24516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1077402" y="1621914"/>
              <a:ext cx="0" cy="33207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1060174" y="1621914"/>
              <a:ext cx="450574" cy="366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639418" y="2827751"/>
              <a:ext cx="1321904" cy="6889"/>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26828" y="1787952"/>
              <a:ext cx="450574" cy="366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H="1">
              <a:off x="639418" y="1787952"/>
              <a:ext cx="10602" cy="104668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1541449" y="3042125"/>
              <a:ext cx="450574" cy="366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1541449" y="3287291"/>
              <a:ext cx="450574" cy="366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108103" y="3528791"/>
              <a:ext cx="883920"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541449" y="3042125"/>
              <a:ext cx="0" cy="24516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1108103" y="3196714"/>
              <a:ext cx="0" cy="33207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V="1">
              <a:off x="1090875" y="3196714"/>
              <a:ext cx="450574" cy="366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691102" y="3362752"/>
              <a:ext cx="41700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691102" y="6586952"/>
              <a:ext cx="1321904" cy="688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91102" y="3374202"/>
              <a:ext cx="0" cy="321963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204416" y="2240603"/>
              <a:ext cx="450574" cy="366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227608" y="2240603"/>
              <a:ext cx="12920" cy="247487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V="1">
              <a:off x="240528" y="4715481"/>
              <a:ext cx="450574" cy="366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80" name="Group 79"/>
          <p:cNvGrpSpPr/>
          <p:nvPr/>
        </p:nvGrpSpPr>
        <p:grpSpPr>
          <a:xfrm>
            <a:off x="4678019" y="272328"/>
            <a:ext cx="4032985" cy="1199322"/>
            <a:chOff x="4830419" y="268003"/>
            <a:chExt cx="4032985" cy="1199322"/>
          </a:xfrm>
        </p:grpSpPr>
        <p:cxnSp>
          <p:nvCxnSpPr>
            <p:cNvPr id="7" name="Straight Connector 6"/>
            <p:cNvCxnSpPr/>
            <p:nvPr/>
          </p:nvCxnSpPr>
          <p:spPr>
            <a:xfrm>
              <a:off x="4850296" y="851099"/>
              <a:ext cx="0" cy="29154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996609" y="851099"/>
              <a:ext cx="0" cy="29154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7162800" y="559551"/>
              <a:ext cx="6626" cy="57943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4830419" y="851099"/>
              <a:ext cx="116619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413514" y="559551"/>
              <a:ext cx="0" cy="29154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413514" y="559551"/>
              <a:ext cx="175591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6284844" y="280198"/>
              <a:ext cx="0" cy="29154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6284844" y="280198"/>
              <a:ext cx="214478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8429625" y="268003"/>
              <a:ext cx="0" cy="8709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Title 14"/>
            <p:cNvSpPr txBox="1">
              <a:spLocks/>
            </p:cNvSpPr>
            <p:nvPr/>
          </p:nvSpPr>
          <p:spPr>
            <a:xfrm>
              <a:off x="8041146" y="795937"/>
              <a:ext cx="822258" cy="671388"/>
            </a:xfrm>
            <a:prstGeom prst="rect">
              <a:avLst/>
            </a:prstGeom>
          </p:spPr>
          <p:txBody>
            <a:bodyPr vert="horz" lIns="91440" tIns="45720" rIns="91440" bIns="45720" rtlCol="0" anchor="b">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defRPr/>
              </a:pPr>
              <a:r>
                <a:rPr lang="mr-IN" sz="3200">
                  <a:solidFill>
                    <a:schemeClr val="tx1"/>
                  </a:solidFill>
                </a:rPr>
                <a:t>…</a:t>
              </a:r>
              <a:endParaRPr lang="en-US" sz="3200" dirty="0">
                <a:solidFill>
                  <a:schemeClr val="tx1"/>
                </a:solidFill>
              </a:endParaRPr>
            </a:p>
          </p:txBody>
        </p:sp>
      </p:grpSp>
      <p:sp>
        <p:nvSpPr>
          <p:cNvPr id="59" name="Title 14"/>
          <p:cNvSpPr txBox="1">
            <a:spLocks/>
          </p:cNvSpPr>
          <p:nvPr/>
        </p:nvSpPr>
        <p:spPr>
          <a:xfrm>
            <a:off x="7468984" y="3229300"/>
            <a:ext cx="1362984" cy="671388"/>
          </a:xfrm>
          <a:prstGeom prst="rect">
            <a:avLst/>
          </a:prstGeom>
        </p:spPr>
        <p:txBody>
          <a:bodyPr vert="horz" lIns="91440" tIns="45720" rIns="91440" bIns="45720" rtlCol="0" anchor="b">
            <a:normAutofit fontScale="70000" lnSpcReduction="20000"/>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defRPr/>
            </a:pPr>
            <a:r>
              <a:rPr lang="en-US" sz="3200" dirty="0">
                <a:solidFill>
                  <a:schemeClr val="tx1"/>
                </a:solidFill>
              </a:rPr>
              <a:t>New data</a:t>
            </a:r>
          </a:p>
        </p:txBody>
      </p:sp>
      <p:cxnSp>
        <p:nvCxnSpPr>
          <p:cNvPr id="60" name="Straight Connector 59"/>
          <p:cNvCxnSpPr/>
          <p:nvPr/>
        </p:nvCxnSpPr>
        <p:spPr>
          <a:xfrm flipV="1">
            <a:off x="4486249" y="1458074"/>
            <a:ext cx="0" cy="4048586"/>
          </a:xfrm>
          <a:prstGeom prst="line">
            <a:avLst/>
          </a:prstGeom>
          <a:ln w="38100">
            <a:solidFill>
              <a:schemeClr val="tx1"/>
            </a:solidFill>
            <a:tailEnd type="stealth"/>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a:stCxn id="59" idx="2"/>
          </p:cNvCxnSpPr>
          <p:nvPr/>
        </p:nvCxnSpPr>
        <p:spPr>
          <a:xfrm flipH="1">
            <a:off x="7296321" y="3900688"/>
            <a:ext cx="854155" cy="1660952"/>
          </a:xfrm>
          <a:prstGeom prst="line">
            <a:avLst/>
          </a:prstGeom>
          <a:ln w="38100">
            <a:solidFill>
              <a:schemeClr val="tx1"/>
            </a:solidFill>
            <a:tailEnd type="stealth"/>
          </a:ln>
        </p:spPr>
        <p:style>
          <a:lnRef idx="1">
            <a:schemeClr val="accent1"/>
          </a:lnRef>
          <a:fillRef idx="0">
            <a:schemeClr val="accent1"/>
          </a:fillRef>
          <a:effectRef idx="0">
            <a:schemeClr val="accent1"/>
          </a:effectRef>
          <a:fontRef idx="minor">
            <a:schemeClr val="tx1"/>
          </a:fontRef>
        </p:style>
      </p:cxnSp>
      <p:sp>
        <p:nvSpPr>
          <p:cNvPr id="71" name="Oval 70"/>
          <p:cNvSpPr/>
          <p:nvPr/>
        </p:nvSpPr>
        <p:spPr>
          <a:xfrm>
            <a:off x="5382441" y="5551128"/>
            <a:ext cx="957263" cy="27157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0.25</a:t>
            </a:r>
          </a:p>
        </p:txBody>
      </p:sp>
      <p:sp>
        <p:nvSpPr>
          <p:cNvPr id="72" name="Oval 71"/>
          <p:cNvSpPr/>
          <p:nvPr/>
        </p:nvSpPr>
        <p:spPr>
          <a:xfrm>
            <a:off x="6644174" y="5551128"/>
            <a:ext cx="957263" cy="27157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0.23</a:t>
            </a:r>
          </a:p>
        </p:txBody>
      </p:sp>
      <p:cxnSp>
        <p:nvCxnSpPr>
          <p:cNvPr id="81" name="Straight Connector 80"/>
          <p:cNvCxnSpPr>
            <a:endCxn id="71" idx="7"/>
          </p:cNvCxnSpPr>
          <p:nvPr/>
        </p:nvCxnSpPr>
        <p:spPr>
          <a:xfrm flipH="1">
            <a:off x="6199516" y="3966670"/>
            <a:ext cx="1791960" cy="1624229"/>
          </a:xfrm>
          <a:prstGeom prst="line">
            <a:avLst/>
          </a:prstGeom>
          <a:ln w="38100">
            <a:solidFill>
              <a:schemeClr val="tx1"/>
            </a:solidFill>
            <a:tailEnd type="stealth"/>
          </a:ln>
        </p:spPr>
        <p:style>
          <a:lnRef idx="1">
            <a:schemeClr val="accent1"/>
          </a:lnRef>
          <a:fillRef idx="0">
            <a:schemeClr val="accent1"/>
          </a:fillRef>
          <a:effectRef idx="0">
            <a:schemeClr val="accent1"/>
          </a:effectRef>
          <a:fontRef idx="minor">
            <a:schemeClr val="tx1"/>
          </a:fontRef>
        </p:style>
      </p:cxnSp>
      <p:sp>
        <p:nvSpPr>
          <p:cNvPr id="88" name="Oval 87"/>
          <p:cNvSpPr/>
          <p:nvPr/>
        </p:nvSpPr>
        <p:spPr>
          <a:xfrm>
            <a:off x="4301500" y="5567436"/>
            <a:ext cx="957263" cy="271573"/>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Box 5"/>
          <p:cNvSpPr txBox="1">
            <a:spLocks noChangeArrowheads="1"/>
          </p:cNvSpPr>
          <p:nvPr/>
        </p:nvSpPr>
        <p:spPr bwMode="auto">
          <a:xfrm>
            <a:off x="7641665" y="6561046"/>
            <a:ext cx="1463494" cy="307777"/>
          </a:xfrm>
          <a:prstGeom prst="rect">
            <a:avLst/>
          </a:prstGeom>
          <a:noFill/>
          <a:ln w="9525">
            <a:noFill/>
            <a:miter lim="800000"/>
            <a:headEnd/>
            <a:tailEnd/>
          </a:ln>
        </p:spPr>
        <p:txBody>
          <a:bodyPr wrap="square">
            <a:spAutoFit/>
          </a:bodyPr>
          <a:lstStyle/>
          <a:p>
            <a:pPr algn="ctr"/>
            <a:r>
              <a:rPr lang="en-US" sz="1400" b="1" dirty="0"/>
              <a:t>You Tang</a:t>
            </a:r>
            <a:endParaRPr lang="en-US" sz="1400" b="1" baseline="30000" dirty="0"/>
          </a:p>
        </p:txBody>
      </p:sp>
      <p:pic>
        <p:nvPicPr>
          <p:cNvPr id="46" name="Picture 45"/>
          <p:cNvPicPr>
            <a:picLocks noChangeAspect="1"/>
          </p:cNvPicPr>
          <p:nvPr/>
        </p:nvPicPr>
        <p:blipFill rotWithShape="1">
          <a:blip r:embed="rId2">
            <a:extLst>
              <a:ext uri="{28A0092B-C50C-407E-A947-70E740481C1C}">
                <a14:useLocalDpi xmlns:a14="http://schemas.microsoft.com/office/drawing/2010/main" val="0"/>
              </a:ext>
            </a:extLst>
          </a:blip>
          <a:srcRect l="17902" r="32038" b="32778"/>
          <a:stretch/>
        </p:blipFill>
        <p:spPr>
          <a:xfrm>
            <a:off x="7743265" y="4721034"/>
            <a:ext cx="1361894" cy="1828800"/>
          </a:xfrm>
          <a:prstGeom prst="rect">
            <a:avLst/>
          </a:prstGeom>
        </p:spPr>
      </p:pic>
      <p:sp>
        <p:nvSpPr>
          <p:cNvPr id="47" name="Title 14">
            <a:extLst>
              <a:ext uri="{FF2B5EF4-FFF2-40B4-BE49-F238E27FC236}">
                <a16:creationId xmlns:a16="http://schemas.microsoft.com/office/drawing/2014/main" id="{01D7C781-B243-AC40-89A6-49D460D1460B}"/>
              </a:ext>
            </a:extLst>
          </p:cNvPr>
          <p:cNvSpPr txBox="1">
            <a:spLocks/>
          </p:cNvSpPr>
          <p:nvPr/>
        </p:nvSpPr>
        <p:spPr>
          <a:xfrm>
            <a:off x="116319" y="468235"/>
            <a:ext cx="5005388" cy="671388"/>
          </a:xfrm>
          <a:prstGeom prst="rect">
            <a:avLst/>
          </a:prstGeom>
        </p:spPr>
        <p:txBody>
          <a:bodyPr vert="horz" lIns="91440" tIns="45720" rIns="91440" bIns="45720" rtlCol="0" anchor="b">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defRPr/>
            </a:pPr>
            <a:r>
              <a:rPr lang="en-US" sz="3200" dirty="0" err="1">
                <a:solidFill>
                  <a:schemeClr val="accent2"/>
                </a:solidFill>
              </a:rPr>
              <a:t>mMap</a:t>
            </a:r>
            <a:endParaRPr lang="en-US" sz="3200" dirty="0">
              <a:solidFill>
                <a:schemeClr val="accent2"/>
              </a:solidFill>
            </a:endParaRPr>
          </a:p>
        </p:txBody>
      </p:sp>
    </p:spTree>
    <p:extLst>
      <p:ext uri="{BB962C8B-B14F-4D97-AF65-F5344CB8AC3E}">
        <p14:creationId xmlns:p14="http://schemas.microsoft.com/office/powerpoint/2010/main" val="2120452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71" grpId="0" animBg="1"/>
      <p:bldP spid="72" grpId="0" animBg="1"/>
      <p:bldP spid="8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Real traits</a:t>
            </a:r>
          </a:p>
        </p:txBody>
      </p:sp>
      <p:pic>
        <p:nvPicPr>
          <p:cNvPr id="4" name="图片占位符 1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157" y="2808204"/>
            <a:ext cx="9143843" cy="3737561"/>
          </a:xfrm>
          <a:prstGeom prst="rect">
            <a:avLst/>
          </a:prstGeom>
        </p:spPr>
      </p:pic>
      <p:cxnSp>
        <p:nvCxnSpPr>
          <p:cNvPr id="5" name="Straight Connector 4">
            <a:extLst>
              <a:ext uri="{FF2B5EF4-FFF2-40B4-BE49-F238E27FC236}">
                <a16:creationId xmlns:a16="http://schemas.microsoft.com/office/drawing/2014/main" id="{FF39CA7E-1B2A-0D48-8EAD-B628EBAF8A01}"/>
              </a:ext>
            </a:extLst>
          </p:cNvPr>
          <p:cNvCxnSpPr>
            <a:cxnSpLocks/>
          </p:cNvCxnSpPr>
          <p:nvPr/>
        </p:nvCxnSpPr>
        <p:spPr>
          <a:xfrm flipH="1">
            <a:off x="1070517" y="2929606"/>
            <a:ext cx="6798296" cy="1218648"/>
          </a:xfrm>
          <a:prstGeom prst="line">
            <a:avLst/>
          </a:prstGeom>
          <a:ln w="38100">
            <a:solidFill>
              <a:schemeClr val="tx1"/>
            </a:solidFill>
            <a:tailEnd type="stealt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F137732-EF82-044F-A95F-F42F096195AC}"/>
              </a:ext>
            </a:extLst>
          </p:cNvPr>
          <p:cNvCxnSpPr>
            <a:cxnSpLocks/>
          </p:cNvCxnSpPr>
          <p:nvPr/>
        </p:nvCxnSpPr>
        <p:spPr>
          <a:xfrm flipH="1">
            <a:off x="3757961" y="2929606"/>
            <a:ext cx="4110852" cy="1608940"/>
          </a:xfrm>
          <a:prstGeom prst="line">
            <a:avLst/>
          </a:prstGeom>
          <a:ln w="38100">
            <a:solidFill>
              <a:schemeClr val="tx1"/>
            </a:solidFill>
            <a:tailEnd type="stealt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49AFCAC-F149-114D-8813-E303FC387803}"/>
              </a:ext>
            </a:extLst>
          </p:cNvPr>
          <p:cNvCxnSpPr>
            <a:cxnSpLocks/>
          </p:cNvCxnSpPr>
          <p:nvPr/>
        </p:nvCxnSpPr>
        <p:spPr>
          <a:xfrm flipH="1">
            <a:off x="6527181" y="2929606"/>
            <a:ext cx="1341632" cy="1218648"/>
          </a:xfrm>
          <a:prstGeom prst="line">
            <a:avLst/>
          </a:prstGeom>
          <a:ln w="38100">
            <a:solidFill>
              <a:schemeClr val="tx1"/>
            </a:solidFill>
            <a:tailEnd type="stealt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943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1945" y="4567177"/>
            <a:ext cx="1832947" cy="1828800"/>
          </a:xfrm>
          <a:prstGeom prst="rect">
            <a:avLst/>
          </a:prstGeom>
        </p:spPr>
      </p:pic>
      <p:sp>
        <p:nvSpPr>
          <p:cNvPr id="16385" name="Title 1"/>
          <p:cNvSpPr>
            <a:spLocks noGrp="1"/>
          </p:cNvSpPr>
          <p:nvPr>
            <p:ph type="title"/>
          </p:nvPr>
        </p:nvSpPr>
        <p:spPr/>
        <p:txBody>
          <a:bodyPr/>
          <a:lstStyle/>
          <a:p>
            <a:r>
              <a:rPr lang="en-US" dirty="0">
                <a:latin typeface="Calibri" charset="0"/>
              </a:rPr>
              <a:t>Outline</a:t>
            </a:r>
          </a:p>
        </p:txBody>
      </p:sp>
      <p:sp>
        <p:nvSpPr>
          <p:cNvPr id="3" name="Content Placeholder 2"/>
          <p:cNvSpPr>
            <a:spLocks noGrp="1"/>
          </p:cNvSpPr>
          <p:nvPr>
            <p:ph idx="1"/>
          </p:nvPr>
        </p:nvSpPr>
        <p:spPr>
          <a:xfrm>
            <a:off x="872068" y="2675467"/>
            <a:ext cx="3955114" cy="3450696"/>
          </a:xfrm>
        </p:spPr>
        <p:txBody>
          <a:bodyPr/>
          <a:lstStyle/>
          <a:p>
            <a:r>
              <a:rPr lang="en-US" dirty="0">
                <a:latin typeface="Constantia" charset="0"/>
              </a:rPr>
              <a:t>Machine learning</a:t>
            </a:r>
          </a:p>
          <a:p>
            <a:r>
              <a:rPr lang="en-US" dirty="0">
                <a:latin typeface="Constantia" charset="0"/>
              </a:rPr>
              <a:t>Kernel method</a:t>
            </a:r>
          </a:p>
          <a:p>
            <a:r>
              <a:rPr lang="en-US" dirty="0">
                <a:latin typeface="Constantia" charset="0"/>
              </a:rPr>
              <a:t>Data mining</a:t>
            </a:r>
          </a:p>
        </p:txBody>
      </p:sp>
      <p:pic>
        <p:nvPicPr>
          <p:cNvPr id="2" name="Picture 1"/>
          <p:cNvPicPr>
            <a:picLocks noChangeAspect="1"/>
          </p:cNvPicPr>
          <p:nvPr/>
        </p:nvPicPr>
        <p:blipFill>
          <a:blip r:embed="rId3"/>
          <a:stretch>
            <a:fillRect/>
          </a:stretch>
        </p:blipFill>
        <p:spPr>
          <a:xfrm>
            <a:off x="699961" y="4432270"/>
            <a:ext cx="2333296" cy="1828800"/>
          </a:xfrm>
          <a:prstGeom prst="rect">
            <a:avLst/>
          </a:prstGeom>
        </p:spPr>
      </p:pic>
      <p:pic>
        <p:nvPicPr>
          <p:cNvPr id="5" name="Picture 4"/>
          <p:cNvPicPr>
            <a:picLocks noChangeAspect="1"/>
          </p:cNvPicPr>
          <p:nvPr/>
        </p:nvPicPr>
        <p:blipFill>
          <a:blip r:embed="rId4"/>
          <a:stretch>
            <a:fillRect/>
          </a:stretch>
        </p:blipFill>
        <p:spPr>
          <a:xfrm>
            <a:off x="4412620" y="5161926"/>
            <a:ext cx="1193250" cy="867095"/>
          </a:xfrm>
          <a:prstGeom prst="rect">
            <a:avLst/>
          </a:prstGeom>
        </p:spPr>
      </p:pic>
      <p:pic>
        <p:nvPicPr>
          <p:cNvPr id="7" name="Picture 6"/>
          <p:cNvPicPr/>
          <p:nvPr/>
        </p:nvPicPr>
        <p:blipFill rotWithShape="1">
          <a:blip r:embed="rId5">
            <a:extLst>
              <a:ext uri="{28A0092B-C50C-407E-A947-70E740481C1C}">
                <a14:useLocalDpi xmlns:a14="http://schemas.microsoft.com/office/drawing/2010/main" val="0"/>
              </a:ext>
            </a:extLst>
          </a:blip>
          <a:srcRect t="714" r="71974" b="15965"/>
          <a:stretch/>
        </p:blipFill>
        <p:spPr bwMode="auto">
          <a:xfrm>
            <a:off x="6462602" y="4567177"/>
            <a:ext cx="2562711" cy="1828800"/>
          </a:xfrm>
          <a:prstGeom prst="rect">
            <a:avLst/>
          </a:prstGeom>
          <a:noFill/>
          <a:ln>
            <a:noFill/>
          </a:ln>
        </p:spPr>
      </p:pic>
    </p:spTree>
    <p:extLst>
      <p:ext uri="{BB962C8B-B14F-4D97-AF65-F5344CB8AC3E}">
        <p14:creationId xmlns:p14="http://schemas.microsoft.com/office/powerpoint/2010/main" val="132531095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236778" y="1005150"/>
            <a:ext cx="6693145" cy="5852850"/>
          </a:xfrm>
        </p:spPr>
        <p:txBody>
          <a:bodyPr>
            <a:noAutofit/>
          </a:bodyPr>
          <a:lstStyle/>
          <a:p>
            <a:pPr marL="0" indent="0" algn="just">
              <a:buNone/>
            </a:pPr>
            <a:r>
              <a:rPr lang="en-US" sz="2800" dirty="0"/>
              <a:t>MLM </a:t>
            </a:r>
            <a:r>
              <a:rPr lang="en-US" sz="2800" dirty="0" err="1"/>
              <a:t>cMLM</a:t>
            </a:r>
            <a:r>
              <a:rPr lang="en-US" sz="2800" dirty="0"/>
              <a:t> </a:t>
            </a:r>
            <a:r>
              <a:rPr lang="en-US" sz="2800" dirty="0" err="1"/>
              <a:t>ecMLM</a:t>
            </a:r>
            <a:r>
              <a:rPr lang="en-US" sz="2800" dirty="0"/>
              <a:t> SUPER FarmCPU BLINK </a:t>
            </a:r>
            <a:r>
              <a:rPr lang="en-US" sz="2800" b="1" dirty="0" err="1">
                <a:solidFill>
                  <a:srgbClr val="FF0000"/>
                </a:solidFill>
              </a:rPr>
              <a:t>AlFas</a:t>
            </a:r>
            <a:r>
              <a:rPr lang="en-US" sz="2800" dirty="0"/>
              <a:t> correlation QTN </a:t>
            </a:r>
            <a:r>
              <a:rPr lang="en-US" sz="2800" dirty="0" err="1"/>
              <a:t>gBLUP</a:t>
            </a:r>
            <a:r>
              <a:rPr lang="en-US" sz="2800" dirty="0"/>
              <a:t> Bayes likelihood probability R t f x2 </a:t>
            </a:r>
            <a:r>
              <a:rPr lang="en-US" sz="2800" b="1" dirty="0">
                <a:solidFill>
                  <a:srgbClr val="FF0000"/>
                </a:solidFill>
              </a:rPr>
              <a:t>MAPCUE</a:t>
            </a:r>
            <a:r>
              <a:rPr lang="en-US" sz="2800" dirty="0"/>
              <a:t> </a:t>
            </a:r>
            <a:r>
              <a:rPr lang="en-US" sz="2800" dirty="0" err="1"/>
              <a:t>Bionomial</a:t>
            </a:r>
            <a:r>
              <a:rPr lang="en-US" sz="2800" dirty="0"/>
              <a:t> Poisson distribution statistics phenotype genotype sequencing MAF GAPIT </a:t>
            </a:r>
            <a:r>
              <a:rPr lang="en-US" sz="2800" dirty="0" err="1"/>
              <a:t>rrBLUP</a:t>
            </a:r>
            <a:r>
              <a:rPr lang="en-US" sz="2800" dirty="0"/>
              <a:t> BLR MLMM LASSO Gibbs </a:t>
            </a:r>
            <a:r>
              <a:rPr lang="en-US" sz="2800" b="1" dirty="0" err="1">
                <a:solidFill>
                  <a:srgbClr val="FF0000"/>
                </a:solidFill>
              </a:rPr>
              <a:t>GateWay</a:t>
            </a:r>
            <a:r>
              <a:rPr lang="en-US" sz="2800" dirty="0">
                <a:solidFill>
                  <a:srgbClr val="FF0000"/>
                </a:solidFill>
              </a:rPr>
              <a:t> </a:t>
            </a:r>
            <a:r>
              <a:rPr lang="en-US" sz="2800" dirty="0"/>
              <a:t>PCA Structure Population Kinship </a:t>
            </a:r>
            <a:r>
              <a:rPr lang="en-US" sz="2800" b="1" dirty="0">
                <a:solidFill>
                  <a:srgbClr val="FF0000"/>
                </a:solidFill>
              </a:rPr>
              <a:t>OCOTILLO</a:t>
            </a:r>
            <a:r>
              <a:rPr lang="en-US" sz="2800" dirty="0"/>
              <a:t> EMMA Matrix inverse </a:t>
            </a:r>
            <a:r>
              <a:rPr lang="en-US" sz="2800" b="1" dirty="0" err="1">
                <a:solidFill>
                  <a:schemeClr val="accent2"/>
                </a:solidFill>
              </a:rPr>
              <a:t>Gee!Was.PCA</a:t>
            </a:r>
            <a:r>
              <a:rPr lang="en-US" sz="2800" dirty="0">
                <a:solidFill>
                  <a:schemeClr val="accent2"/>
                </a:solidFill>
              </a:rPr>
              <a:t> </a:t>
            </a:r>
            <a:r>
              <a:rPr lang="en-US" sz="2800" dirty="0"/>
              <a:t>Transpose if loop function type1 error FDR threshold coverage </a:t>
            </a:r>
            <a:r>
              <a:rPr lang="en-US" sz="2800" dirty="0">
                <a:solidFill>
                  <a:schemeClr val="tx1"/>
                </a:solidFill>
              </a:rPr>
              <a:t>BAGS </a:t>
            </a:r>
            <a:r>
              <a:rPr lang="en-US" sz="2800" dirty="0"/>
              <a:t>depth simulation linkage disequilibrium power P3D MAS </a:t>
            </a:r>
            <a:r>
              <a:rPr lang="en-US" sz="2800" dirty="0" err="1"/>
              <a:t>Cpi</a:t>
            </a:r>
            <a:r>
              <a:rPr lang="en-US" sz="2800" dirty="0"/>
              <a:t> A B C Prior Posterior Exponential Kernel Ridge  </a:t>
            </a:r>
            <a:r>
              <a:rPr lang="en-US" sz="2800" b="1" dirty="0">
                <a:solidFill>
                  <a:srgbClr val="FF0000"/>
                </a:solidFill>
              </a:rPr>
              <a:t>PCAGE</a:t>
            </a:r>
          </a:p>
        </p:txBody>
      </p:sp>
      <p:sp>
        <p:nvSpPr>
          <p:cNvPr id="3" name="Title 2"/>
          <p:cNvSpPr>
            <a:spLocks noGrp="1"/>
          </p:cNvSpPr>
          <p:nvPr>
            <p:ph type="title"/>
          </p:nvPr>
        </p:nvSpPr>
        <p:spPr>
          <a:xfrm>
            <a:off x="461433" y="0"/>
            <a:ext cx="8229600" cy="929768"/>
          </a:xfrm>
        </p:spPr>
        <p:txBody>
          <a:bodyPr/>
          <a:lstStyle/>
          <a:p>
            <a:r>
              <a:rPr lang="en-US" dirty="0">
                <a:solidFill>
                  <a:schemeClr val="accent2"/>
                </a:solidFill>
              </a:rPr>
              <a:t>Keywords</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083" y="0"/>
            <a:ext cx="7826534" cy="6858000"/>
          </a:xfrm>
          <a:prstGeom prst="rect">
            <a:avLst/>
          </a:prstGeom>
        </p:spPr>
      </p:pic>
    </p:spTree>
    <p:extLst>
      <p:ext uri="{BB962C8B-B14F-4D97-AF65-F5344CB8AC3E}">
        <p14:creationId xmlns:p14="http://schemas.microsoft.com/office/powerpoint/2010/main" val="800850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 y="0"/>
            <a:ext cx="9150005" cy="6858000"/>
          </a:xfrm>
          <a:prstGeom prst="rect">
            <a:avLst/>
          </a:prstGeom>
        </p:spPr>
      </p:pic>
    </p:spTree>
    <p:extLst>
      <p:ext uri="{BB962C8B-B14F-4D97-AF65-F5344CB8AC3E}">
        <p14:creationId xmlns:p14="http://schemas.microsoft.com/office/powerpoint/2010/main" val="16195143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val 3"/>
          <p:cNvSpPr/>
          <p:nvPr/>
        </p:nvSpPr>
        <p:spPr>
          <a:xfrm>
            <a:off x="3186753" y="1591056"/>
            <a:ext cx="2743200" cy="2743200"/>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p:cNvSpPr/>
          <p:nvPr/>
        </p:nvSpPr>
        <p:spPr>
          <a:xfrm>
            <a:off x="2354239" y="3188936"/>
            <a:ext cx="2743200" cy="2743200"/>
          </a:xfrm>
          <a:prstGeom prst="ellipse">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p:cNvSpPr/>
          <p:nvPr/>
        </p:nvSpPr>
        <p:spPr>
          <a:xfrm>
            <a:off x="4032914" y="3188936"/>
            <a:ext cx="2743200" cy="2743200"/>
          </a:xfrm>
          <a:prstGeom prst="ellipse">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2"/>
          <p:cNvSpPr txBox="1">
            <a:spLocks/>
          </p:cNvSpPr>
          <p:nvPr/>
        </p:nvSpPr>
        <p:spPr>
          <a:xfrm>
            <a:off x="609600" y="1979"/>
            <a:ext cx="8229600" cy="125272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accent2"/>
                </a:solidFill>
              </a:rPr>
              <a:t>Remains in CROPS 545</a:t>
            </a:r>
          </a:p>
        </p:txBody>
      </p:sp>
      <p:sp>
        <p:nvSpPr>
          <p:cNvPr id="9" name="Title 2"/>
          <p:cNvSpPr txBox="1">
            <a:spLocks/>
          </p:cNvSpPr>
          <p:nvPr/>
        </p:nvSpPr>
        <p:spPr>
          <a:xfrm>
            <a:off x="3257266" y="1936208"/>
            <a:ext cx="2686334" cy="1252728"/>
          </a:xfrm>
          <a:prstGeom prst="rect">
            <a:avLst/>
          </a:prstGeom>
        </p:spPr>
        <p:txBody>
          <a:bodyPr vert="horz" lIns="91440" tIns="45720" rIns="91440" bIns="45720" rtlCol="0" anchor="ctr">
            <a:normAutofit fontScale="92500" lnSpcReduction="10000"/>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solidFill>
                  <a:schemeClr val="tx1"/>
                </a:solidFill>
              </a:rPr>
              <a:t>Critical thinking</a:t>
            </a:r>
            <a:endParaRPr lang="en-US" dirty="0">
              <a:solidFill>
                <a:schemeClr val="tx1"/>
              </a:solidFill>
            </a:endParaRPr>
          </a:p>
        </p:txBody>
      </p:sp>
      <p:sp>
        <p:nvSpPr>
          <p:cNvPr id="10" name="Title 2"/>
          <p:cNvSpPr txBox="1">
            <a:spLocks/>
          </p:cNvSpPr>
          <p:nvPr/>
        </p:nvSpPr>
        <p:spPr>
          <a:xfrm rot="17572681">
            <a:off x="4229531" y="4042005"/>
            <a:ext cx="2686334" cy="125272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solidFill>
                  <a:schemeClr val="tx1"/>
                </a:solidFill>
              </a:rPr>
              <a:t>Pefection</a:t>
            </a:r>
            <a:endParaRPr lang="en-US" dirty="0">
              <a:solidFill>
                <a:schemeClr val="tx1"/>
              </a:solidFill>
            </a:endParaRPr>
          </a:p>
        </p:txBody>
      </p:sp>
      <p:sp>
        <p:nvSpPr>
          <p:cNvPr id="11" name="Title 2"/>
          <p:cNvSpPr txBox="1">
            <a:spLocks/>
          </p:cNvSpPr>
          <p:nvPr/>
        </p:nvSpPr>
        <p:spPr>
          <a:xfrm rot="3337288">
            <a:off x="2182315" y="4053044"/>
            <a:ext cx="2686334" cy="125272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rPr>
              <a:t>Innovative</a:t>
            </a:r>
          </a:p>
        </p:txBody>
      </p:sp>
    </p:spTree>
    <p:extLst>
      <p:ext uri="{BB962C8B-B14F-4D97-AF65-F5344CB8AC3E}">
        <p14:creationId xmlns:p14="http://schemas.microsoft.com/office/powerpoint/2010/main" val="1969215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0" y="0"/>
            <a:ext cx="9144000" cy="5842812"/>
          </a:xfrm>
          <a:prstGeom prst="rect">
            <a:avLst/>
          </a:prstGeom>
        </p:spPr>
      </p:pic>
      <p:sp>
        <p:nvSpPr>
          <p:cNvPr id="11" name="Rectangle 10"/>
          <p:cNvSpPr/>
          <p:nvPr/>
        </p:nvSpPr>
        <p:spPr>
          <a:xfrm>
            <a:off x="1268334" y="6044684"/>
            <a:ext cx="6994222" cy="584775"/>
          </a:xfrm>
          <a:prstGeom prst="rect">
            <a:avLst/>
          </a:prstGeom>
        </p:spPr>
        <p:txBody>
          <a:bodyPr wrap="none">
            <a:spAutoFit/>
          </a:bodyPr>
          <a:lstStyle/>
          <a:p>
            <a:r>
              <a:rPr lang="en-US" sz="3200" dirty="0"/>
              <a:t>1996: Garry Kasparov vs  IBM deep blue</a:t>
            </a:r>
          </a:p>
        </p:txBody>
      </p:sp>
      <p:sp>
        <p:nvSpPr>
          <p:cNvPr id="4" name="Rectangle 3"/>
          <p:cNvSpPr/>
          <p:nvPr/>
        </p:nvSpPr>
        <p:spPr>
          <a:xfrm>
            <a:off x="0" y="0"/>
            <a:ext cx="8501045" cy="523220"/>
          </a:xfrm>
          <a:prstGeom prst="rect">
            <a:avLst/>
          </a:prstGeom>
        </p:spPr>
        <p:txBody>
          <a:bodyPr wrap="none">
            <a:spAutoFit/>
          </a:bodyPr>
          <a:lstStyle/>
          <a:p>
            <a:r>
              <a:rPr lang="en-US" sz="2800" dirty="0">
                <a:solidFill>
                  <a:schemeClr val="bg1"/>
                </a:solidFill>
              </a:rPr>
              <a:t>Hard coded multiple players' moves won the champion </a:t>
            </a:r>
          </a:p>
        </p:txBody>
      </p:sp>
    </p:spTree>
    <p:extLst>
      <p:ext uri="{BB962C8B-B14F-4D97-AF65-F5344CB8AC3E}">
        <p14:creationId xmlns:p14="http://schemas.microsoft.com/office/powerpoint/2010/main" val="1002725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43B3F6-0D94-864B-8523-2D13772F458C}"/>
              </a:ext>
            </a:extLst>
          </p:cNvPr>
          <p:cNvPicPr>
            <a:picLocks noChangeAspect="1"/>
          </p:cNvPicPr>
          <p:nvPr/>
        </p:nvPicPr>
        <p:blipFill rotWithShape="1">
          <a:blip r:embed="rId2">
            <a:extLst>
              <a:ext uri="{28A0092B-C50C-407E-A947-70E740481C1C}">
                <a14:useLocalDpi xmlns:a14="http://schemas.microsoft.com/office/drawing/2010/main" val="0"/>
              </a:ext>
            </a:extLst>
          </a:blip>
          <a:srcRect l="5174" r="5937"/>
          <a:stretch/>
        </p:blipFill>
        <p:spPr>
          <a:xfrm>
            <a:off x="-1" y="0"/>
            <a:ext cx="9144001" cy="6858000"/>
          </a:xfrm>
          <a:prstGeom prst="rect">
            <a:avLst/>
          </a:prstGeom>
        </p:spPr>
      </p:pic>
    </p:spTree>
    <p:extLst>
      <p:ext uri="{BB962C8B-B14F-4D97-AF65-F5344CB8AC3E}">
        <p14:creationId xmlns:p14="http://schemas.microsoft.com/office/powerpoint/2010/main" val="389990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0" y="0"/>
            <a:ext cx="9144000" cy="5143500"/>
          </a:xfrm>
          <a:prstGeom prst="rect">
            <a:avLst/>
          </a:prstGeom>
        </p:spPr>
      </p:pic>
      <p:sp>
        <p:nvSpPr>
          <p:cNvPr id="8" name="Rectangle 7"/>
          <p:cNvSpPr/>
          <p:nvPr/>
        </p:nvSpPr>
        <p:spPr>
          <a:xfrm>
            <a:off x="1911350" y="5215919"/>
            <a:ext cx="7073900" cy="1569660"/>
          </a:xfrm>
          <a:prstGeom prst="rect">
            <a:avLst/>
          </a:prstGeom>
        </p:spPr>
        <p:txBody>
          <a:bodyPr wrap="square">
            <a:spAutoFit/>
          </a:bodyPr>
          <a:lstStyle/>
          <a:p>
            <a:pPr algn="ctr"/>
            <a:r>
              <a:rPr lang="en-US" sz="3200" dirty="0"/>
              <a:t>2016: </a:t>
            </a:r>
            <a:r>
              <a:rPr lang="en-US" sz="3200" dirty="0" err="1"/>
              <a:t>AlphaGo</a:t>
            </a:r>
            <a:r>
              <a:rPr lang="en-US" sz="3200" dirty="0"/>
              <a:t> by Google DeepMind</a:t>
            </a:r>
          </a:p>
          <a:p>
            <a:pPr algn="ctr"/>
            <a:r>
              <a:rPr lang="en-US" sz="3200" dirty="0"/>
              <a:t>vs.</a:t>
            </a:r>
          </a:p>
          <a:p>
            <a:pPr algn="ctr"/>
            <a:r>
              <a:rPr lang="en-US" sz="3200" dirty="0">
                <a:latin typeface="PT Serif" charset="0"/>
              </a:rPr>
              <a:t>Lee </a:t>
            </a:r>
            <a:r>
              <a:rPr lang="en-US" sz="3200" dirty="0" err="1">
                <a:latin typeface="PT Serif" charset="0"/>
              </a:rPr>
              <a:t>Sedol</a:t>
            </a:r>
            <a:r>
              <a:rPr lang="en-US" sz="3200" dirty="0">
                <a:latin typeface="PT Serif" charset="0"/>
              </a:rPr>
              <a:t> (No2)</a:t>
            </a:r>
            <a:endParaRPr lang="en-US" sz="3200" dirty="0"/>
          </a:p>
        </p:txBody>
      </p:sp>
      <p:pic>
        <p:nvPicPr>
          <p:cNvPr id="9" name="Picture 8"/>
          <p:cNvPicPr>
            <a:picLocks noChangeAspect="1"/>
          </p:cNvPicPr>
          <p:nvPr/>
        </p:nvPicPr>
        <p:blipFill rotWithShape="1">
          <a:blip r:embed="rId3"/>
          <a:srcRect r="72803"/>
          <a:stretch/>
        </p:blipFill>
        <p:spPr>
          <a:xfrm>
            <a:off x="-1" y="5143498"/>
            <a:ext cx="1752601" cy="1714501"/>
          </a:xfrm>
          <a:prstGeom prst="rect">
            <a:avLst/>
          </a:prstGeom>
        </p:spPr>
      </p:pic>
      <p:sp>
        <p:nvSpPr>
          <p:cNvPr id="5" name="Rectangle 4"/>
          <p:cNvSpPr/>
          <p:nvPr/>
        </p:nvSpPr>
        <p:spPr>
          <a:xfrm>
            <a:off x="0" y="0"/>
            <a:ext cx="4623382" cy="523220"/>
          </a:xfrm>
          <a:prstGeom prst="rect">
            <a:avLst/>
          </a:prstGeom>
        </p:spPr>
        <p:txBody>
          <a:bodyPr wrap="none">
            <a:spAutoFit/>
          </a:bodyPr>
          <a:lstStyle/>
          <a:p>
            <a:r>
              <a:rPr lang="en-US" sz="2800" dirty="0">
                <a:solidFill>
                  <a:schemeClr val="bg1"/>
                </a:solidFill>
              </a:rPr>
              <a:t>Human online game behavior</a:t>
            </a:r>
          </a:p>
        </p:txBody>
      </p:sp>
    </p:spTree>
    <p:extLst>
      <p:ext uri="{BB962C8B-B14F-4D97-AF65-F5344CB8AC3E}">
        <p14:creationId xmlns:p14="http://schemas.microsoft.com/office/powerpoint/2010/main" val="2043834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altLang="zh-CN" dirty="0"/>
              <a:t>Machine learning is a type of artificial intelligence (AI) that provides computers with the ability to learn without being explicitly programmed.</a:t>
            </a:r>
            <a:endParaRPr lang="en-US" dirty="0"/>
          </a:p>
        </p:txBody>
      </p:sp>
      <p:sp>
        <p:nvSpPr>
          <p:cNvPr id="3" name="Title 2"/>
          <p:cNvSpPr>
            <a:spLocks noGrp="1"/>
          </p:cNvSpPr>
          <p:nvPr>
            <p:ph type="title"/>
          </p:nvPr>
        </p:nvSpPr>
        <p:spPr/>
        <p:txBody>
          <a:bodyPr/>
          <a:lstStyle/>
          <a:p>
            <a:r>
              <a:rPr lang="en-US" altLang="zh-CN" dirty="0"/>
              <a:t>Machine learning</a:t>
            </a:r>
            <a:endParaRPr lang="en-US" dirty="0"/>
          </a:p>
        </p:txBody>
      </p:sp>
    </p:spTree>
    <p:extLst>
      <p:ext uri="{BB962C8B-B14F-4D97-AF65-F5344CB8AC3E}">
        <p14:creationId xmlns:p14="http://schemas.microsoft.com/office/powerpoint/2010/main" val="181680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7.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894012878"/>
              </p:ext>
            </p:extLst>
          </p:nvPr>
        </p:nvGraphicFramePr>
        <p:xfrm>
          <a:off x="867568" y="1591056"/>
          <a:ext cx="7333458" cy="4678297"/>
        </p:xfrm>
        <a:graphic>
          <a:graphicData uri="http://schemas.openxmlformats.org/drawingml/2006/table">
            <a:tbl>
              <a:tblPr firstRow="1" bandRow="1">
                <a:tableStyleId>{5C22544A-7EE6-4342-B048-85BDC9FD1C3A}</a:tableStyleId>
              </a:tblPr>
              <a:tblGrid>
                <a:gridCol w="2469621">
                  <a:extLst>
                    <a:ext uri="{9D8B030D-6E8A-4147-A177-3AD203B41FA5}">
                      <a16:colId xmlns:a16="http://schemas.microsoft.com/office/drawing/2014/main" val="20000"/>
                    </a:ext>
                  </a:extLst>
                </a:gridCol>
                <a:gridCol w="2677849">
                  <a:extLst>
                    <a:ext uri="{9D8B030D-6E8A-4147-A177-3AD203B41FA5}">
                      <a16:colId xmlns:a16="http://schemas.microsoft.com/office/drawing/2014/main" val="20001"/>
                    </a:ext>
                  </a:extLst>
                </a:gridCol>
                <a:gridCol w="2185988">
                  <a:extLst>
                    <a:ext uri="{9D8B030D-6E8A-4147-A177-3AD203B41FA5}">
                      <a16:colId xmlns:a16="http://schemas.microsoft.com/office/drawing/2014/main" val="20002"/>
                    </a:ext>
                  </a:extLst>
                </a:gridCol>
              </a:tblGrid>
              <a:tr h="1937957">
                <a:tc>
                  <a:txBody>
                    <a:bodyPr/>
                    <a:lstStyle/>
                    <a:p>
                      <a:pPr algn="ctr"/>
                      <a:r>
                        <a:rPr lang="en-US" sz="2800" dirty="0"/>
                        <a:t>Characteristics</a:t>
                      </a:r>
                    </a:p>
                  </a:txBody>
                  <a:tcPr anchor="ctr"/>
                </a:tc>
                <a:tc>
                  <a:txBody>
                    <a:bodyPr/>
                    <a:lstStyle/>
                    <a:p>
                      <a:pPr algn="ctr"/>
                      <a:endParaRPr lang="en-US" sz="2000" dirty="0"/>
                    </a:p>
                  </a:txBody>
                  <a:tcPr anchor="ctr"/>
                </a:tc>
                <a:tc>
                  <a:txBody>
                    <a:bodyPr/>
                    <a:lstStyle/>
                    <a:p>
                      <a:pPr algn="ctr"/>
                      <a:endParaRPr lang="en-US" sz="2000" dirty="0"/>
                    </a:p>
                  </a:txBody>
                  <a:tcPr anchor="ctr"/>
                </a:tc>
                <a:extLst>
                  <a:ext uri="{0D108BD9-81ED-4DB2-BD59-A6C34878D82A}">
                    <a16:rowId xmlns:a16="http://schemas.microsoft.com/office/drawing/2014/main" val="10000"/>
                  </a:ext>
                </a:extLst>
              </a:tr>
              <a:tr h="548068">
                <a:tc>
                  <a:txBody>
                    <a:bodyPr/>
                    <a:lstStyle/>
                    <a:p>
                      <a:pPr algn="ctr"/>
                      <a:r>
                        <a:rPr lang="en-US" sz="2000" dirty="0"/>
                        <a:t>Memory</a:t>
                      </a:r>
                    </a:p>
                  </a:txBody>
                  <a:tcPr anchor="ctr"/>
                </a:tc>
                <a:tc>
                  <a:txBody>
                    <a:bodyPr/>
                    <a:lstStyle/>
                    <a:p>
                      <a:pPr algn="ctr"/>
                      <a:endParaRPr lang="en-US" sz="2000" dirty="0"/>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t>✔️</a:t>
                      </a:r>
                    </a:p>
                  </a:txBody>
                  <a:tcPr anchor="ctr"/>
                </a:tc>
                <a:extLst>
                  <a:ext uri="{0D108BD9-81ED-4DB2-BD59-A6C34878D82A}">
                    <a16:rowId xmlns:a16="http://schemas.microsoft.com/office/drawing/2014/main" val="10001"/>
                  </a:ext>
                </a:extLst>
              </a:tr>
              <a:tr h="548068">
                <a:tc>
                  <a:txBody>
                    <a:bodyPr/>
                    <a:lstStyle/>
                    <a:p>
                      <a:pPr algn="ctr"/>
                      <a:r>
                        <a:rPr lang="en-US" sz="2000" dirty="0"/>
                        <a:t>Calculation</a:t>
                      </a:r>
                    </a:p>
                  </a:txBody>
                  <a:tcPr anchor="ctr"/>
                </a:tc>
                <a:tc>
                  <a:txBody>
                    <a:bodyPr/>
                    <a:lstStyle/>
                    <a:p>
                      <a:pPr algn="ctr"/>
                      <a:endParaRPr lang="en-US" sz="2000" dirty="0"/>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t>✔️</a:t>
                      </a:r>
                    </a:p>
                  </a:txBody>
                  <a:tcPr anchor="ctr"/>
                </a:tc>
                <a:extLst>
                  <a:ext uri="{0D108BD9-81ED-4DB2-BD59-A6C34878D82A}">
                    <a16:rowId xmlns:a16="http://schemas.microsoft.com/office/drawing/2014/main" val="10002"/>
                  </a:ext>
                </a:extLst>
              </a:tr>
              <a:tr h="548068">
                <a:tc>
                  <a:txBody>
                    <a:bodyPr/>
                    <a:lstStyle/>
                    <a:p>
                      <a:pPr algn="ctr"/>
                      <a:r>
                        <a:rPr lang="en-US" sz="2000" dirty="0"/>
                        <a:t>Information access</a:t>
                      </a:r>
                    </a:p>
                  </a:txBody>
                  <a:tcPr anchor="ctr"/>
                </a:tc>
                <a:tc>
                  <a:txBody>
                    <a:bodyPr/>
                    <a:lstStyle/>
                    <a:p>
                      <a:pPr algn="ctr"/>
                      <a:endParaRPr lang="en-US" sz="2000"/>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t>✔️</a:t>
                      </a:r>
                    </a:p>
                  </a:txBody>
                  <a:tcPr anchor="ctr"/>
                </a:tc>
                <a:extLst>
                  <a:ext uri="{0D108BD9-81ED-4DB2-BD59-A6C34878D82A}">
                    <a16:rowId xmlns:a16="http://schemas.microsoft.com/office/drawing/2014/main" val="10003"/>
                  </a:ext>
                </a:extLst>
              </a:tr>
              <a:tr h="548068">
                <a:tc>
                  <a:txBody>
                    <a:bodyPr/>
                    <a:lstStyle/>
                    <a:p>
                      <a:pPr algn="ctr"/>
                      <a:r>
                        <a:rPr lang="en-US" sz="2000" dirty="0"/>
                        <a:t>Life span</a:t>
                      </a:r>
                    </a:p>
                  </a:txBody>
                  <a:tcPr anchor="ctr"/>
                </a:tc>
                <a:tc>
                  <a:txBody>
                    <a:bodyPr/>
                    <a:lstStyle/>
                    <a:p>
                      <a:pPr algn="ctr"/>
                      <a:endParaRPr lang="en-US" sz="2000" dirty="0"/>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t>✔️</a:t>
                      </a:r>
                    </a:p>
                  </a:txBody>
                  <a:tcPr anchor="ctr"/>
                </a:tc>
                <a:extLst>
                  <a:ext uri="{0D108BD9-81ED-4DB2-BD59-A6C34878D82A}">
                    <a16:rowId xmlns:a16="http://schemas.microsoft.com/office/drawing/2014/main" val="10004"/>
                  </a:ext>
                </a:extLst>
              </a:tr>
              <a:tr h="548068">
                <a:tc>
                  <a:txBody>
                    <a:bodyPr/>
                    <a:lstStyle/>
                    <a:p>
                      <a:pPr algn="ctr"/>
                      <a:r>
                        <a:rPr lang="en-US" sz="2000" dirty="0"/>
                        <a:t>Creative</a:t>
                      </a:r>
                    </a:p>
                  </a:txBody>
                  <a:tcPr anchor="ctr"/>
                </a:tc>
                <a:tc>
                  <a:txBody>
                    <a:bodyPr/>
                    <a:lstStyle/>
                    <a:p>
                      <a:pPr algn="ctr"/>
                      <a:r>
                        <a:rPr lang="en-US" sz="2000" dirty="0"/>
                        <a:t>✔️</a:t>
                      </a:r>
                    </a:p>
                  </a:txBody>
                  <a:tcPr anchor="ctr"/>
                </a:tc>
                <a:tc>
                  <a:txBody>
                    <a:bodyPr/>
                    <a:lstStyle/>
                    <a:p>
                      <a:pPr algn="ctr"/>
                      <a:endParaRPr lang="en-US" sz="2000" dirty="0"/>
                    </a:p>
                  </a:txBody>
                  <a:tcPr anchor="ctr"/>
                </a:tc>
                <a:extLst>
                  <a:ext uri="{0D108BD9-81ED-4DB2-BD59-A6C34878D82A}">
                    <a16:rowId xmlns:a16="http://schemas.microsoft.com/office/drawing/2014/main" val="10005"/>
                  </a:ext>
                </a:extLst>
              </a:tr>
            </a:tbl>
          </a:graphicData>
        </a:graphic>
      </p:graphicFrame>
      <p:sp>
        <p:nvSpPr>
          <p:cNvPr id="3" name="Title 2"/>
          <p:cNvSpPr>
            <a:spLocks noGrp="1"/>
          </p:cNvSpPr>
          <p:nvPr>
            <p:ph type="title"/>
          </p:nvPr>
        </p:nvSpPr>
        <p:spPr/>
        <p:txBody>
          <a:bodyPr/>
          <a:lstStyle/>
          <a:p>
            <a:r>
              <a:rPr lang="en-US" dirty="0">
                <a:solidFill>
                  <a:schemeClr val="accent2"/>
                </a:solidFill>
              </a:rPr>
              <a:t>Brain vs. computer</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7905" y="1605913"/>
            <a:ext cx="1828800" cy="18288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7600" y="1605913"/>
            <a:ext cx="1828800" cy="1828800"/>
          </a:xfrm>
          <a:prstGeom prst="rect">
            <a:avLst/>
          </a:prstGeom>
        </p:spPr>
      </p:pic>
    </p:spTree>
    <p:extLst>
      <p:ext uri="{BB962C8B-B14F-4D97-AF65-F5344CB8AC3E}">
        <p14:creationId xmlns:p14="http://schemas.microsoft.com/office/powerpoint/2010/main" val="1626532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17" name="Rectangle 16"/>
          <p:cNvSpPr/>
          <p:nvPr/>
        </p:nvSpPr>
        <p:spPr>
          <a:xfrm>
            <a:off x="5016963" y="3376448"/>
            <a:ext cx="1905000" cy="1079297"/>
          </a:xfrm>
          <a:prstGeom prst="rect">
            <a:avLst/>
          </a:prstGeom>
          <a:solidFill>
            <a:srgbClr val="0070C0">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a:p>
            <a:pPr>
              <a:buFont typeface="Wingdings" pitchFamily="2" charset="2"/>
              <a:buChar char="§"/>
            </a:pPr>
            <a:endParaRPr lang="en-US" dirty="0"/>
          </a:p>
        </p:txBody>
      </p:sp>
      <p:pic>
        <p:nvPicPr>
          <p:cNvPr id="1026" name="Picture 2" descr="http://t0.gstatic.com/images?q=tbn:ANd9GcSCqZ0q1T9FEDCT7EcAMTycHhRl7RDo7T-3ScmiJIqxSMCb-8uy"/>
          <p:cNvPicPr>
            <a:picLocks noChangeAspect="1" noChangeArrowheads="1"/>
          </p:cNvPicPr>
          <p:nvPr/>
        </p:nvPicPr>
        <p:blipFill>
          <a:blip r:embed="rId2" cstate="print"/>
          <a:srcRect t="13675" r="21860" b="35043"/>
          <a:stretch>
            <a:fillRect/>
          </a:stretch>
        </p:blipFill>
        <p:spPr bwMode="auto">
          <a:xfrm>
            <a:off x="3852712" y="5617537"/>
            <a:ext cx="1600200" cy="1143000"/>
          </a:xfrm>
          <a:prstGeom prst="rect">
            <a:avLst/>
          </a:prstGeom>
          <a:noFill/>
        </p:spPr>
      </p:pic>
      <p:sp>
        <p:nvSpPr>
          <p:cNvPr id="2" name="Title 1"/>
          <p:cNvSpPr>
            <a:spLocks noGrp="1"/>
          </p:cNvSpPr>
          <p:nvPr>
            <p:ph type="title"/>
          </p:nvPr>
        </p:nvSpPr>
        <p:spPr>
          <a:xfrm>
            <a:off x="457200" y="152400"/>
            <a:ext cx="8229600" cy="743712"/>
          </a:xfrm>
        </p:spPr>
        <p:txBody>
          <a:bodyPr>
            <a:normAutofit fontScale="90000"/>
          </a:bodyPr>
          <a:lstStyle/>
          <a:p>
            <a:r>
              <a:rPr lang="en-US" dirty="0">
                <a:solidFill>
                  <a:schemeClr val="accent2"/>
                </a:solidFill>
              </a:rPr>
              <a:t>Genome prediction</a:t>
            </a:r>
          </a:p>
        </p:txBody>
      </p:sp>
      <p:sp>
        <p:nvSpPr>
          <p:cNvPr id="5" name="TextBox 4"/>
          <p:cNvSpPr txBox="1"/>
          <p:nvPr/>
        </p:nvSpPr>
        <p:spPr>
          <a:xfrm>
            <a:off x="2799004" y="5051106"/>
            <a:ext cx="3957320" cy="523220"/>
          </a:xfrm>
          <a:prstGeom prst="rect">
            <a:avLst/>
          </a:prstGeom>
          <a:noFill/>
        </p:spPr>
        <p:txBody>
          <a:bodyPr wrap="square" rtlCol="0">
            <a:spAutoFit/>
          </a:bodyPr>
          <a:lstStyle/>
          <a:p>
            <a:pPr algn="ctr"/>
            <a:r>
              <a:rPr lang="en-US" sz="2800" dirty="0"/>
              <a:t>S1, S2, …, </a:t>
            </a:r>
            <a:r>
              <a:rPr lang="en-US" sz="2800" dirty="0" err="1"/>
              <a:t>S</a:t>
            </a:r>
            <a:r>
              <a:rPr lang="en-US" sz="2800" baseline="-12000" dirty="0" err="1"/>
              <a:t>millions</a:t>
            </a:r>
            <a:endParaRPr lang="en-US" sz="2800" baseline="-12000" dirty="0"/>
          </a:p>
        </p:txBody>
      </p:sp>
      <p:sp>
        <p:nvSpPr>
          <p:cNvPr id="6" name="TextBox 5"/>
          <p:cNvSpPr txBox="1"/>
          <p:nvPr/>
        </p:nvSpPr>
        <p:spPr>
          <a:xfrm rot="5400000">
            <a:off x="-1581755" y="3575655"/>
            <a:ext cx="4478020" cy="400110"/>
          </a:xfrm>
          <a:prstGeom prst="rect">
            <a:avLst/>
          </a:prstGeom>
          <a:noFill/>
        </p:spPr>
        <p:txBody>
          <a:bodyPr wrap="square" rtlCol="0">
            <a:spAutoFit/>
          </a:bodyPr>
          <a:lstStyle/>
          <a:p>
            <a:pPr algn="ctr"/>
            <a:r>
              <a:rPr lang="en-US" sz="2000" dirty="0"/>
              <a:t>Ys = S1, + S2, + …, + S </a:t>
            </a:r>
            <a:r>
              <a:rPr lang="en-US" sz="2000" baseline="-12000" dirty="0"/>
              <a:t>millions</a:t>
            </a:r>
          </a:p>
        </p:txBody>
      </p:sp>
      <p:sp>
        <p:nvSpPr>
          <p:cNvPr id="7" name="TextBox 6"/>
          <p:cNvSpPr txBox="1"/>
          <p:nvPr/>
        </p:nvSpPr>
        <p:spPr>
          <a:xfrm>
            <a:off x="2747665" y="1217974"/>
            <a:ext cx="3810000" cy="523220"/>
          </a:xfrm>
          <a:prstGeom prst="rect">
            <a:avLst/>
          </a:prstGeom>
          <a:noFill/>
        </p:spPr>
        <p:txBody>
          <a:bodyPr wrap="square" rtlCol="0">
            <a:spAutoFit/>
          </a:bodyPr>
          <a:lstStyle/>
          <a:p>
            <a:pPr algn="ctr"/>
            <a:r>
              <a:rPr lang="en-US" sz="2800" dirty="0"/>
              <a:t>Y1, Y2, …, </a:t>
            </a:r>
            <a:r>
              <a:rPr lang="en-US" sz="2800" dirty="0" err="1"/>
              <a:t>Y</a:t>
            </a:r>
            <a:r>
              <a:rPr lang="en-US" sz="2800" baseline="-12000" dirty="0" err="1"/>
              <a:t>thousands</a:t>
            </a:r>
            <a:endParaRPr lang="en-US" sz="2800" baseline="-12000" dirty="0"/>
          </a:p>
        </p:txBody>
      </p:sp>
      <p:sp>
        <p:nvSpPr>
          <p:cNvPr id="9" name="TextBox 8"/>
          <p:cNvSpPr txBox="1"/>
          <p:nvPr/>
        </p:nvSpPr>
        <p:spPr>
          <a:xfrm>
            <a:off x="5015567" y="3358009"/>
            <a:ext cx="1905000" cy="1097736"/>
          </a:xfrm>
          <a:prstGeom prst="rect">
            <a:avLst/>
          </a:prstGeom>
          <a:noFill/>
        </p:spPr>
        <p:txBody>
          <a:bodyPr wrap="square" rtlCol="0">
            <a:spAutoFit/>
          </a:bodyPr>
          <a:lstStyle/>
          <a:p>
            <a:pPr algn="ctr"/>
            <a:r>
              <a:rPr lang="en-US" sz="2800" dirty="0"/>
              <a:t>Kinship</a:t>
            </a:r>
          </a:p>
          <a:p>
            <a:pPr algn="ctr"/>
            <a:r>
              <a:rPr lang="en-US" sz="2800" baseline="-12000" dirty="0"/>
              <a:t>among individuals</a:t>
            </a:r>
          </a:p>
        </p:txBody>
      </p:sp>
      <p:sp>
        <p:nvSpPr>
          <p:cNvPr id="10" name="TextBox 9"/>
          <p:cNvSpPr txBox="1"/>
          <p:nvPr/>
        </p:nvSpPr>
        <p:spPr>
          <a:xfrm rot="5400000">
            <a:off x="6933575" y="2760990"/>
            <a:ext cx="2819400" cy="523220"/>
          </a:xfrm>
          <a:prstGeom prst="rect">
            <a:avLst/>
          </a:prstGeom>
          <a:noFill/>
        </p:spPr>
        <p:txBody>
          <a:bodyPr wrap="square" rtlCol="0">
            <a:spAutoFit/>
          </a:bodyPr>
          <a:lstStyle/>
          <a:p>
            <a:pPr algn="ctr"/>
            <a:r>
              <a:rPr lang="en-US" sz="2800" dirty="0"/>
              <a:t>Y = </a:t>
            </a:r>
            <a:r>
              <a:rPr lang="en-US" sz="2800" dirty="0" err="1"/>
              <a:t>Xb</a:t>
            </a:r>
            <a:r>
              <a:rPr lang="en-US" sz="2800" dirty="0"/>
              <a:t> + </a:t>
            </a:r>
            <a:r>
              <a:rPr lang="en-US" sz="2800" dirty="0" err="1"/>
              <a:t>Zu</a:t>
            </a:r>
            <a:endParaRPr lang="en-US" sz="2800" baseline="-12000" dirty="0"/>
          </a:p>
        </p:txBody>
      </p:sp>
      <p:sp>
        <p:nvSpPr>
          <p:cNvPr id="11" name="Right Arrow 10"/>
          <p:cNvSpPr/>
          <p:nvPr/>
        </p:nvSpPr>
        <p:spPr>
          <a:xfrm rot="19375183">
            <a:off x="5398416" y="4816875"/>
            <a:ext cx="817004" cy="271832"/>
          </a:xfrm>
          <a:prstGeom prst="rightArrow">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912112" y="2423392"/>
            <a:ext cx="2057400" cy="887516"/>
          </a:xfrm>
          <a:prstGeom prst="rect">
            <a:avLst/>
          </a:prstGeom>
          <a:solidFill>
            <a:srgbClr val="FF0000">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Font typeface="Wingdings" pitchFamily="2" charset="2"/>
              <a:buChar char="§"/>
            </a:pPr>
            <a:r>
              <a:rPr lang="en-US" dirty="0"/>
              <a:t>MAS</a:t>
            </a:r>
          </a:p>
        </p:txBody>
      </p:sp>
      <p:sp>
        <p:nvSpPr>
          <p:cNvPr id="14" name="Right Arrow 13"/>
          <p:cNvSpPr/>
          <p:nvPr/>
        </p:nvSpPr>
        <p:spPr>
          <a:xfrm rot="8389618">
            <a:off x="2747436" y="1869561"/>
            <a:ext cx="817004" cy="271832"/>
          </a:xfrm>
          <a:prstGeom prst="rightArrow">
            <a:avLst/>
          </a:prstGeom>
          <a:solidFill>
            <a:srgbClr val="FF5050">
              <a:alpha val="7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p:nvSpPr>
        <p:spPr>
          <a:xfrm rot="12440055">
            <a:off x="2995316" y="4774458"/>
            <a:ext cx="817004" cy="271832"/>
          </a:xfrm>
          <a:prstGeom prst="rightArrow">
            <a:avLst/>
          </a:prstGeom>
          <a:solidFill>
            <a:srgbClr val="FF5050">
              <a:alpha val="7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p:nvSpPr>
        <p:spPr>
          <a:xfrm rot="2160958">
            <a:off x="5971300" y="1956423"/>
            <a:ext cx="817004" cy="271832"/>
          </a:xfrm>
          <a:prstGeom prst="rightArrow">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903105" y="4596461"/>
            <a:ext cx="2008200" cy="646331"/>
          </a:xfrm>
          <a:prstGeom prst="rect">
            <a:avLst/>
          </a:prstGeom>
          <a:noFill/>
        </p:spPr>
        <p:txBody>
          <a:bodyPr wrap="square" rtlCol="0">
            <a:spAutoFit/>
          </a:bodyPr>
          <a:lstStyle/>
          <a:p>
            <a:pPr algn="ctr"/>
            <a:r>
              <a:rPr lang="en-US" dirty="0" err="1"/>
              <a:t>Mewwissen</a:t>
            </a:r>
            <a:r>
              <a:rPr lang="en-US" dirty="0"/>
              <a:t> et al, </a:t>
            </a:r>
          </a:p>
          <a:p>
            <a:pPr algn="ctr"/>
            <a:r>
              <a:rPr lang="en-US" dirty="0"/>
              <a:t>Genetics, 2001</a:t>
            </a:r>
          </a:p>
        </p:txBody>
      </p:sp>
      <p:sp>
        <p:nvSpPr>
          <p:cNvPr id="18" name="TextBox 17"/>
          <p:cNvSpPr txBox="1"/>
          <p:nvPr/>
        </p:nvSpPr>
        <p:spPr>
          <a:xfrm>
            <a:off x="4652665" y="4390862"/>
            <a:ext cx="3086291" cy="369332"/>
          </a:xfrm>
          <a:prstGeom prst="rect">
            <a:avLst/>
          </a:prstGeom>
          <a:noFill/>
        </p:spPr>
        <p:txBody>
          <a:bodyPr wrap="square" rtlCol="0">
            <a:spAutoFit/>
          </a:bodyPr>
          <a:lstStyle/>
          <a:p>
            <a:pPr algn="ctr"/>
            <a:r>
              <a:rPr lang="en-US" dirty="0"/>
              <a:t>Rex Bernardo, </a:t>
            </a:r>
            <a:r>
              <a:rPr lang="en-US" dirty="0" err="1"/>
              <a:t>gBLUP</a:t>
            </a:r>
            <a:r>
              <a:rPr lang="en-US" dirty="0"/>
              <a:t> (1994)</a:t>
            </a:r>
          </a:p>
        </p:txBody>
      </p:sp>
      <p:sp>
        <p:nvSpPr>
          <p:cNvPr id="19" name="Rectangle 18"/>
          <p:cNvSpPr/>
          <p:nvPr/>
        </p:nvSpPr>
        <p:spPr>
          <a:xfrm>
            <a:off x="912112" y="3376448"/>
            <a:ext cx="2057400" cy="1256744"/>
          </a:xfrm>
          <a:prstGeom prst="rect">
            <a:avLst/>
          </a:prstGeom>
          <a:solidFill>
            <a:srgbClr val="FF0000">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Font typeface="Wingdings" pitchFamily="2" charset="2"/>
              <a:buChar char="§"/>
            </a:pPr>
            <a:r>
              <a:rPr lang="en-US" dirty="0"/>
              <a:t>Ridge regression</a:t>
            </a:r>
          </a:p>
          <a:p>
            <a:pPr>
              <a:buFont typeface="Wingdings" pitchFamily="2" charset="2"/>
              <a:buChar char="§"/>
            </a:pPr>
            <a:r>
              <a:rPr lang="en-US" dirty="0"/>
              <a:t>Bayes (A, B…) </a:t>
            </a:r>
          </a:p>
        </p:txBody>
      </p:sp>
      <p:sp>
        <p:nvSpPr>
          <p:cNvPr id="20" name="TextBox 19"/>
          <p:cNvSpPr txBox="1"/>
          <p:nvPr/>
        </p:nvSpPr>
        <p:spPr>
          <a:xfrm>
            <a:off x="888516" y="2069554"/>
            <a:ext cx="2008200" cy="369332"/>
          </a:xfrm>
          <a:prstGeom prst="rect">
            <a:avLst/>
          </a:prstGeom>
          <a:noFill/>
        </p:spPr>
        <p:txBody>
          <a:bodyPr wrap="square" rtlCol="0">
            <a:spAutoFit/>
          </a:bodyPr>
          <a:lstStyle/>
          <a:p>
            <a:pPr algn="ctr"/>
            <a:r>
              <a:rPr lang="en-US" dirty="0"/>
              <a:t>1980~90s</a:t>
            </a:r>
          </a:p>
        </p:txBody>
      </p:sp>
      <p:sp>
        <p:nvSpPr>
          <p:cNvPr id="22" name="Right Arrow 21"/>
          <p:cNvSpPr/>
          <p:nvPr/>
        </p:nvSpPr>
        <p:spPr>
          <a:xfrm rot="19375183">
            <a:off x="6949410" y="3725530"/>
            <a:ext cx="817004" cy="271832"/>
          </a:xfrm>
          <a:prstGeom prst="rightArrow">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p:nvCxnSpPr>
        <p:spPr>
          <a:xfrm flipH="1">
            <a:off x="4652665" y="1057125"/>
            <a:ext cx="956618" cy="9024"/>
          </a:xfrm>
          <a:prstGeom prst="line">
            <a:avLst/>
          </a:prstGeom>
          <a:ln w="63500">
            <a:headEnd type="stealth"/>
            <a:tailEnd type="none"/>
          </a:ln>
        </p:spPr>
        <p:style>
          <a:lnRef idx="1">
            <a:schemeClr val="accent1"/>
          </a:lnRef>
          <a:fillRef idx="0">
            <a:schemeClr val="accent1"/>
          </a:fillRef>
          <a:effectRef idx="0">
            <a:schemeClr val="accent1"/>
          </a:effectRef>
          <a:fontRef idx="minor">
            <a:schemeClr val="tx1"/>
          </a:fontRef>
        </p:style>
      </p:cxnSp>
      <p:sp>
        <p:nvSpPr>
          <p:cNvPr id="28" name="Oval 27"/>
          <p:cNvSpPr/>
          <p:nvPr/>
        </p:nvSpPr>
        <p:spPr>
          <a:xfrm>
            <a:off x="4424065" y="807111"/>
            <a:ext cx="457200" cy="4572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5503912" y="781044"/>
            <a:ext cx="3390437" cy="523220"/>
          </a:xfrm>
          <a:prstGeom prst="rect">
            <a:avLst/>
          </a:prstGeom>
          <a:noFill/>
        </p:spPr>
        <p:txBody>
          <a:bodyPr wrap="square" rtlCol="0">
            <a:spAutoFit/>
          </a:bodyPr>
          <a:lstStyle/>
          <a:p>
            <a:pPr algn="ctr"/>
            <a:r>
              <a:rPr lang="en-US" sz="2800" dirty="0"/>
              <a:t>Based </a:t>
            </a:r>
            <a:r>
              <a:rPr lang="en-US" sz="2800"/>
              <a:t>on individuals</a:t>
            </a:r>
            <a:endParaRPr lang="en-US" sz="2800" baseline="-12000" dirty="0"/>
          </a:p>
        </p:txBody>
      </p:sp>
      <p:sp>
        <p:nvSpPr>
          <p:cNvPr id="31" name="TextBox 30"/>
          <p:cNvSpPr txBox="1"/>
          <p:nvPr/>
        </p:nvSpPr>
        <p:spPr>
          <a:xfrm>
            <a:off x="390046" y="781044"/>
            <a:ext cx="3390437" cy="523220"/>
          </a:xfrm>
          <a:prstGeom prst="rect">
            <a:avLst/>
          </a:prstGeom>
          <a:noFill/>
        </p:spPr>
        <p:txBody>
          <a:bodyPr wrap="square" rtlCol="0">
            <a:spAutoFit/>
          </a:bodyPr>
          <a:lstStyle/>
          <a:p>
            <a:pPr algn="ctr"/>
            <a:r>
              <a:rPr lang="en-US" sz="2800" dirty="0"/>
              <a:t>Based on markers</a:t>
            </a:r>
            <a:endParaRPr lang="en-US" sz="2800" baseline="-12000" dirty="0"/>
          </a:p>
        </p:txBody>
      </p:sp>
      <p:cxnSp>
        <p:nvCxnSpPr>
          <p:cNvPr id="25" name="Straight Connector 24"/>
          <p:cNvCxnSpPr/>
          <p:nvPr/>
        </p:nvCxnSpPr>
        <p:spPr>
          <a:xfrm flipH="1" flipV="1">
            <a:off x="3555754" y="1052622"/>
            <a:ext cx="1096911" cy="2210"/>
          </a:xfrm>
          <a:prstGeom prst="line">
            <a:avLst/>
          </a:prstGeom>
          <a:ln w="63500">
            <a:headEnd type="stealth"/>
            <a:tailEnd type="stealth"/>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5015567" y="2438886"/>
            <a:ext cx="1905000" cy="878433"/>
          </a:xfrm>
          <a:prstGeom prst="rect">
            <a:avLst/>
          </a:prstGeom>
          <a:solidFill>
            <a:srgbClr val="0070C0">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a:p>
            <a:pPr>
              <a:buFont typeface="Wingdings" pitchFamily="2" charset="2"/>
              <a:buChar char="§"/>
            </a:pPr>
            <a:endParaRPr lang="en-US" dirty="0"/>
          </a:p>
        </p:txBody>
      </p:sp>
      <p:sp>
        <p:nvSpPr>
          <p:cNvPr id="27" name="TextBox 26"/>
          <p:cNvSpPr txBox="1"/>
          <p:nvPr/>
        </p:nvSpPr>
        <p:spPr>
          <a:xfrm>
            <a:off x="4995374" y="2738901"/>
            <a:ext cx="1925193" cy="369332"/>
          </a:xfrm>
          <a:prstGeom prst="rect">
            <a:avLst/>
          </a:prstGeom>
          <a:noFill/>
        </p:spPr>
        <p:txBody>
          <a:bodyPr wrap="square" rtlCol="0">
            <a:spAutoFit/>
          </a:bodyPr>
          <a:lstStyle/>
          <a:p>
            <a:pPr algn="ctr"/>
            <a:r>
              <a:rPr lang="en-US" dirty="0"/>
              <a:t>cBLUP &amp; sBLUP</a:t>
            </a:r>
          </a:p>
        </p:txBody>
      </p:sp>
      <p:sp>
        <p:nvSpPr>
          <p:cNvPr id="29" name="TextBox 28"/>
          <p:cNvSpPr txBox="1"/>
          <p:nvPr/>
        </p:nvSpPr>
        <p:spPr>
          <a:xfrm>
            <a:off x="4689706" y="2073147"/>
            <a:ext cx="1905000" cy="369332"/>
          </a:xfrm>
          <a:prstGeom prst="rect">
            <a:avLst/>
          </a:prstGeom>
          <a:noFill/>
        </p:spPr>
        <p:txBody>
          <a:bodyPr wrap="square" rtlCol="0">
            <a:spAutoFit/>
          </a:bodyPr>
          <a:lstStyle/>
          <a:p>
            <a:pPr algn="ctr"/>
            <a:r>
              <a:rPr lang="en-US"/>
              <a:t>Wang (2017?)</a:t>
            </a:r>
            <a:endParaRPr lang="en-US" dirty="0"/>
          </a:p>
        </p:txBody>
      </p:sp>
    </p:spTree>
    <p:extLst>
      <p:ext uri="{BB962C8B-B14F-4D97-AF65-F5344CB8AC3E}">
        <p14:creationId xmlns:p14="http://schemas.microsoft.com/office/powerpoint/2010/main" val="1595303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27550"/>
          <a:stretch/>
        </p:blipFill>
        <p:spPr>
          <a:xfrm>
            <a:off x="0" y="2270235"/>
            <a:ext cx="9144000" cy="4587765"/>
          </a:xfrm>
          <a:prstGeom prst="rect">
            <a:avLst/>
          </a:prstGeom>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b="82071"/>
          <a:stretch/>
        </p:blipFill>
        <p:spPr>
          <a:xfrm>
            <a:off x="0" y="365464"/>
            <a:ext cx="9144000" cy="1104748"/>
          </a:xfrm>
          <a:prstGeom prst="rect">
            <a:avLst/>
          </a:prstGeom>
        </p:spPr>
      </p:pic>
      <p:sp>
        <p:nvSpPr>
          <p:cNvPr id="5" name="Left Arrow 4"/>
          <p:cNvSpPr/>
          <p:nvPr/>
        </p:nvSpPr>
        <p:spPr>
          <a:xfrm>
            <a:off x="6194066" y="3074894"/>
            <a:ext cx="2162755" cy="504497"/>
          </a:xfrm>
          <a:prstGeom prst="lef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2212730" y="3074894"/>
            <a:ext cx="680484" cy="504497"/>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1700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Waveform.thmx</Template>
  <TotalTime>2585</TotalTime>
  <Words>2569</Words>
  <Application>Microsoft Macintosh PowerPoint</Application>
  <PresentationFormat>On-screen Show (4:3)</PresentationFormat>
  <Paragraphs>753</Paragraphs>
  <Slides>40</Slides>
  <Notes>3</Notes>
  <HiddenSlides>24</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40</vt:i4>
      </vt:variant>
    </vt:vector>
  </HeadingPairs>
  <TitlesOfParts>
    <vt:vector size="56" baseType="lpstr">
      <vt:lpstr>ArialMT</vt:lpstr>
      <vt:lpstr>ＭＳ Ｐゴシック</vt:lpstr>
      <vt:lpstr>宋体</vt:lpstr>
      <vt:lpstr>华文楷体</vt:lpstr>
      <vt:lpstr>华文新魏</vt:lpstr>
      <vt:lpstr>Calibri</vt:lpstr>
      <vt:lpstr>Cambria Math</vt:lpstr>
      <vt:lpstr>Candara</vt:lpstr>
      <vt:lpstr>Constantia</vt:lpstr>
      <vt:lpstr>Courier New</vt:lpstr>
      <vt:lpstr>Mangal</vt:lpstr>
      <vt:lpstr>PT Serif</vt:lpstr>
      <vt:lpstr>Symbol</vt:lpstr>
      <vt:lpstr>Verdana</vt:lpstr>
      <vt:lpstr>Wingdings</vt:lpstr>
      <vt:lpstr>Waveform</vt:lpstr>
      <vt:lpstr>Statistical Genomics</vt:lpstr>
      <vt:lpstr>Administration</vt:lpstr>
      <vt:lpstr>Outline</vt:lpstr>
      <vt:lpstr>PowerPoint Presentation</vt:lpstr>
      <vt:lpstr>PowerPoint Presentation</vt:lpstr>
      <vt:lpstr>Machine learning</vt:lpstr>
      <vt:lpstr>Brain vs. computer</vt:lpstr>
      <vt:lpstr>Genome prediction</vt:lpstr>
      <vt:lpstr>PowerPoint Presentation</vt:lpstr>
      <vt:lpstr>Kernels and Machine Learning</vt:lpstr>
      <vt:lpstr>rrBLUP vs. gBLUP</vt:lpstr>
      <vt:lpstr>u=Ms</vt:lpstr>
      <vt:lpstr>BLUP of individuals</vt:lpstr>
      <vt:lpstr>BLUP on individuals</vt:lpstr>
      <vt:lpstr>A matrix / Kernel</vt:lpstr>
      <vt:lpstr>SPAGeDi</vt:lpstr>
      <vt:lpstr>Middle ground</vt:lpstr>
      <vt:lpstr>Gauss and exponential</vt:lpstr>
      <vt:lpstr>Genetic approach</vt:lpstr>
      <vt:lpstr>Setup GAPIT</vt:lpstr>
      <vt:lpstr>Import data and preparation</vt:lpstr>
      <vt:lpstr>Phenotype simulation</vt:lpstr>
      <vt:lpstr>Validation</vt:lpstr>
      <vt:lpstr>GAPIT</vt:lpstr>
      <vt:lpstr>Kernels</vt:lpstr>
      <vt:lpstr>Using different kinship in GAPIT</vt:lpstr>
      <vt:lpstr>Using rrBLUP</vt:lpstr>
      <vt:lpstr>Using different kinship in rrBLUP</vt:lpstr>
      <vt:lpstr>An R function for grouping</vt:lpstr>
      <vt:lpstr>Cross validation</vt:lpstr>
      <vt:lpstr>Accuracy of 30 iterations</vt:lpstr>
      <vt:lpstr>PowerPoint Presentation</vt:lpstr>
      <vt:lpstr>Data mining</vt:lpstr>
      <vt:lpstr>PowerPoint Presentation</vt:lpstr>
      <vt:lpstr>Real traits</vt:lpstr>
      <vt:lpstr>Outline</vt:lpstr>
      <vt:lpstr>Keywords</vt:lpstr>
      <vt:lpstr>PowerPoint Presentation</vt:lpstr>
      <vt:lpstr>PowerPoint Presentation</vt:lpstr>
      <vt:lpstr>PowerPoint Presentation</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Genomics</dc:title>
  <dc:creator>Zhiwu Zhang</dc:creator>
  <cp:lastModifiedBy>Zhang, Zhiwu</cp:lastModifiedBy>
  <cp:revision>173</cp:revision>
  <dcterms:created xsi:type="dcterms:W3CDTF">2013-08-24T13:03:35Z</dcterms:created>
  <dcterms:modified xsi:type="dcterms:W3CDTF">2018-04-27T20:22:10Z</dcterms:modified>
</cp:coreProperties>
</file>

<file path=docProps/thumbnail.jpeg>
</file>